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0"/>
        <p:guide pos="3832"/>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330" y="1555115"/>
            <a:ext cx="5233035" cy="4608195"/>
          </a:xfrm>
        </p:spPr>
        <p:txBody>
          <a:bodyPr vert="horz" lIns="90000" tIns="46800" rIns="90000" bIns="46800" rtlCol="0">
            <a:normAutofit/>
          </a:bodyPr>
          <a:lstStyle>
            <a:lvl1pPr>
              <a:buNone/>
              <a:defRPr sz="1600"/>
            </a:lvl1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tags" Target="../tags/tag63.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6.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7.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0.xml"/><Relationship Id="rId1" Type="http://schemas.openxmlformats.org/officeDocument/2006/relationships/tags" Target="../tags/tag79.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5.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6.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8.xml"/><Relationship Id="rId1" Type="http://schemas.openxmlformats.org/officeDocument/2006/relationships/tags" Target="../tags/tag6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9.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0.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3.xml"/><Relationship Id="rId1" Type="http://schemas.openxmlformats.org/officeDocument/2006/relationships/tags" Target="../tags/tag7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p:txBody>
          <a:bodyPr/>
          <a:p>
            <a:r>
              <a:rPr lang="en-US" altLang="zh-CN" sz="8000">
                <a:latin typeface="Times New Roman" panose="02020603050405020304" charset="0"/>
                <a:ea typeface="华文楷体" panose="02010600040101010101" charset="-122"/>
                <a:cs typeface="Times New Roman" panose="02020603050405020304" charset="0"/>
              </a:rPr>
              <a:t>18-21</a:t>
            </a:r>
            <a:r>
              <a:rPr lang="zh-CN" altLang="en-US" sz="8000">
                <a:latin typeface="Times New Roman" panose="02020603050405020304" charset="0"/>
                <a:ea typeface="华文楷体" panose="02010600040101010101" charset="-122"/>
                <a:cs typeface="Times New Roman" panose="02020603050405020304" charset="0"/>
              </a:rPr>
              <a:t>真题</a:t>
            </a:r>
            <a:endParaRPr lang="zh-CN" altLang="en-US" sz="8000">
              <a:latin typeface="Times New Roman" panose="02020603050405020304" charset="0"/>
              <a:ea typeface="华文楷体" panose="02010600040101010101" charset="-122"/>
              <a:cs typeface="Times New Roman" panose="02020603050405020304" charset="0"/>
            </a:endParaRPr>
          </a:p>
        </p:txBody>
      </p:sp>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0"/>
            <a:ext cx="11576685" cy="6249670"/>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8.有 N 个砝码称量 Mkg，砝码重量在[1,2^30]范围内，M 在[1,2^31] 范围内，要求每个砝码中能用</a:t>
            </a:r>
            <a:r>
              <a:rPr lang="zh-CN" altLang="en-US">
                <a:solidFill>
                  <a:schemeClr val="tx1"/>
                </a:solidFill>
                <a:latin typeface="Times New Roman" panose="02020603050405020304" charset="0"/>
                <a:ea typeface="华文楷体" panose="02010600040101010101" charset="-122"/>
                <a:cs typeface="Times New Roman" panose="02020603050405020304" charset="0"/>
              </a:rPr>
              <a:t>一</a:t>
            </a:r>
            <a:r>
              <a:rPr lang="en-US" altLang="zh-CN">
                <a:solidFill>
                  <a:schemeClr val="tx1"/>
                </a:solidFill>
                <a:latin typeface="Times New Roman" panose="02020603050405020304" charset="0"/>
                <a:ea typeface="华文楷体" panose="02010600040101010101" charset="-122"/>
                <a:cs typeface="Times New Roman" panose="02020603050405020304" charset="0"/>
              </a:rPr>
              <a:t>次，求能称出 M 重量的最小砝码个数， 用分治法解决此问题。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（1）设计算法思想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（2）写出程序代码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70" y="70"/>
            <a:ext cx="10969200" cy="705600"/>
          </a:xfrm>
        </p:spPr>
        <p:txBody>
          <a:bodyPr/>
          <a:p>
            <a:r>
              <a:rPr lang="en-US" altLang="zh-CN">
                <a:latin typeface="Times New Roman" panose="02020603050405020304" charset="0"/>
                <a:cs typeface="Times New Roman" panose="02020603050405020304" charset="0"/>
              </a:rPr>
              <a:t>20</a:t>
            </a:r>
            <a:endParaRPr lang="en-US" altLang="zh-CN">
              <a:latin typeface="Times New Roman" panose="02020603050405020304" charset="0"/>
              <a:cs typeface="Times New Roman" panose="02020603050405020304" charset="0"/>
            </a:endParaRPr>
          </a:p>
        </p:txBody>
      </p:sp>
      <p:sp>
        <p:nvSpPr>
          <p:cNvPr id="3" name="内容占位符 2"/>
          <p:cNvSpPr>
            <a:spLocks noGrp="1"/>
          </p:cNvSpPr>
          <p:nvPr>
            <p:ph idx="1"/>
          </p:nvPr>
        </p:nvSpPr>
        <p:spPr>
          <a:xfrm>
            <a:off x="635" y="705485"/>
            <a:ext cx="12190730" cy="6153150"/>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请设计一个算法，删除单链表中值为</a:t>
            </a:r>
            <a:r>
              <a:rPr lang="en-US" altLang="zh-CN">
                <a:solidFill>
                  <a:schemeClr val="tx1"/>
                </a:solidFill>
                <a:latin typeface="Times New Roman" panose="02020603050405020304" charset="0"/>
                <a:ea typeface="华文楷体" panose="02010600040101010101" charset="-122"/>
                <a:cs typeface="Times New Roman" panose="02020603050405020304" charset="0"/>
              </a:rPr>
              <a:t>k</a:t>
            </a:r>
            <a:r>
              <a:rPr lang="zh-CN" altLang="en-US">
                <a:solidFill>
                  <a:schemeClr val="tx1"/>
                </a:solidFill>
                <a:latin typeface="Times New Roman" panose="02020603050405020304" charset="0"/>
                <a:ea typeface="华文楷体" panose="02010600040101010101" charset="-122"/>
                <a:cs typeface="Times New Roman" panose="02020603050405020304" charset="0"/>
              </a:rPr>
              <a:t>的结点</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r>
              <a:rPr lang="en-US" altLang="zh-CN">
                <a:solidFill>
                  <a:schemeClr val="tx1"/>
                </a:solidFill>
                <a:latin typeface="Times New Roman" panose="02020603050405020304" charset="0"/>
                <a:ea typeface="华文楷体" panose="02010600040101010101" charset="-122"/>
                <a:cs typeface="Times New Roman" panose="02020603050405020304" charset="0"/>
              </a:rPr>
              <a:t>2.</a:t>
            </a:r>
            <a:r>
              <a:rPr lang="zh-CN" altLang="en-US">
                <a:solidFill>
                  <a:schemeClr val="tx1"/>
                </a:solidFill>
                <a:latin typeface="Times New Roman" panose="02020603050405020304" charset="0"/>
                <a:ea typeface="华文楷体" panose="02010600040101010101" charset="-122"/>
                <a:cs typeface="Times New Roman" panose="02020603050405020304" charset="0"/>
              </a:rPr>
              <a:t>给定一个数组</a:t>
            </a:r>
            <a:r>
              <a:rPr lang="en-US" altLang="zh-CN">
                <a:solidFill>
                  <a:schemeClr val="tx1"/>
                </a:solidFill>
                <a:latin typeface="Times New Roman" panose="02020603050405020304" charset="0"/>
                <a:ea typeface="华文楷体" panose="02010600040101010101" charset="-122"/>
                <a:cs typeface="Times New Roman" panose="02020603050405020304" charset="0"/>
              </a:rPr>
              <a:t>{10,18,9,2,20,5,6,15,19,25},</a:t>
            </a:r>
            <a:r>
              <a:rPr lang="zh-CN" altLang="en-US">
                <a:solidFill>
                  <a:schemeClr val="tx1"/>
                </a:solidFill>
                <a:latin typeface="Times New Roman" panose="02020603050405020304" charset="0"/>
                <a:ea typeface="华文楷体" panose="02010600040101010101" charset="-122"/>
                <a:cs typeface="Times New Roman" panose="02020603050405020304" charset="0"/>
              </a:rPr>
              <a:t>请设计一个程序，根据本数组建立一个二叉排序树，输入数据时以</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作为</a:t>
            </a:r>
            <a:r>
              <a:rPr lang="zh-CN" altLang="en-US">
                <a:solidFill>
                  <a:schemeClr val="tx1"/>
                </a:solidFill>
                <a:latin typeface="Times New Roman" panose="02020603050405020304" charset="0"/>
                <a:ea typeface="华文楷体" panose="02010600040101010101" charset="-122"/>
                <a:cs typeface="Times New Roman" panose="02020603050405020304" charset="0"/>
              </a:rPr>
              <a:t>结束。</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r>
              <a:rPr lang="en-US" altLang="zh-CN">
                <a:solidFill>
                  <a:schemeClr val="tx1"/>
                </a:solidFill>
                <a:latin typeface="Times New Roman" panose="02020603050405020304" charset="0"/>
                <a:ea typeface="华文楷体" panose="02010600040101010101" charset="-122"/>
                <a:cs typeface="Times New Roman" panose="02020603050405020304" charset="0"/>
              </a:rPr>
              <a:t>3.</a:t>
            </a:r>
            <a:r>
              <a:rPr lang="zh-CN" altLang="en-US">
                <a:solidFill>
                  <a:schemeClr val="tx1"/>
                </a:solidFill>
                <a:latin typeface="Times New Roman" panose="02020603050405020304" charset="0"/>
                <a:ea typeface="华文楷体" panose="02010600040101010101" charset="-122"/>
                <a:cs typeface="Times New Roman" panose="02020603050405020304" charset="0"/>
              </a:rPr>
              <a:t>给定数组</a:t>
            </a:r>
            <a:r>
              <a:rPr lang="en-US" altLang="zh-CN">
                <a:solidFill>
                  <a:schemeClr val="tx1"/>
                </a:solidFill>
                <a:latin typeface="Times New Roman" panose="02020603050405020304" charset="0"/>
                <a:ea typeface="华文楷体" panose="02010600040101010101" charset="-122"/>
                <a:cs typeface="Times New Roman" panose="02020603050405020304" charset="0"/>
              </a:rPr>
              <a:t>{46,79,56,52,38,40,80,31,95,24}</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zh-CN" altLang="en-US">
                <a:solidFill>
                  <a:schemeClr val="tx1"/>
                </a:solidFill>
                <a:latin typeface="Times New Roman" panose="02020603050405020304" charset="0"/>
                <a:ea typeface="华文楷体" panose="02010600040101010101" charset="-122"/>
                <a:cs typeface="Times New Roman" panose="02020603050405020304" charset="0"/>
              </a:rPr>
              <a:t>要求：</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给出快速排序的思想</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实现快速排序算法，从键盘上输入该数组，对其</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进行排序</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228600" lvl="0" indent="-228600">
              <a:buFont typeface="Arial" panose="020B0604020202020204" pitchFamily="34" charset="0"/>
              <a:buChar char="●"/>
            </a:pPr>
            <a:r>
              <a:rPr lang="en-US" altLang="zh-CN">
                <a:solidFill>
                  <a:schemeClr val="tx1"/>
                </a:solidFill>
                <a:latin typeface="Times New Roman" panose="02020603050405020304" charset="0"/>
                <a:ea typeface="华文楷体" panose="02010600040101010101" charset="-122"/>
                <a:cs typeface="Times New Roman" panose="02020603050405020304" charset="0"/>
              </a:rPr>
              <a:t>4.</a:t>
            </a:r>
            <a:r>
              <a:rPr lang="zh-CN" altLang="en-US">
                <a:solidFill>
                  <a:schemeClr val="tx1"/>
                </a:solidFill>
                <a:latin typeface="Times New Roman" panose="02020603050405020304" charset="0"/>
                <a:ea typeface="华文楷体" panose="02010600040101010101" charset="-122"/>
                <a:cs typeface="Times New Roman" panose="02020603050405020304" charset="0"/>
              </a:rPr>
              <a:t>输入一串字符串，如</a:t>
            </a:r>
            <a:r>
              <a:rPr lang="en-US" altLang="zh-CN">
                <a:solidFill>
                  <a:schemeClr val="tx1"/>
                </a:solidFill>
                <a:latin typeface="Times New Roman" panose="02020603050405020304" charset="0"/>
                <a:ea typeface="华文楷体" panose="02010600040101010101" charset="-122"/>
                <a:cs typeface="Times New Roman" panose="02020603050405020304" charset="0"/>
              </a:rPr>
              <a:t>IOIOOOII</a:t>
            </a:r>
            <a:r>
              <a:rPr lang="zh-CN" altLang="en-US">
                <a:solidFill>
                  <a:schemeClr val="tx1"/>
                </a:solidFill>
                <a:latin typeface="Times New Roman" panose="02020603050405020304" charset="0"/>
                <a:ea typeface="华文楷体" panose="02010600040101010101" charset="-122"/>
                <a:cs typeface="Times New Roman" panose="02020603050405020304" charset="0"/>
              </a:rPr>
              <a:t>。长度最长为</a:t>
            </a:r>
            <a:r>
              <a:rPr lang="en-US" altLang="zh-CN">
                <a:solidFill>
                  <a:schemeClr val="tx1"/>
                </a:solidFill>
                <a:latin typeface="Times New Roman" panose="02020603050405020304" charset="0"/>
                <a:ea typeface="华文楷体" panose="02010600040101010101" charset="-122"/>
                <a:cs typeface="Times New Roman" panose="02020603050405020304" charset="0"/>
              </a:rPr>
              <a:t>50</a:t>
            </a:r>
            <a:r>
              <a:rPr lang="zh-CN" altLang="en-US">
                <a:solidFill>
                  <a:schemeClr val="tx1"/>
                </a:solidFill>
                <a:latin typeface="Times New Roman" panose="02020603050405020304" charset="0"/>
                <a:ea typeface="华文楷体" panose="02010600040101010101" charset="-122"/>
                <a:cs typeface="Times New Roman" panose="02020603050405020304" charset="0"/>
              </a:rPr>
              <a:t>，其中</a:t>
            </a:r>
            <a:r>
              <a:rPr lang="en-US" altLang="zh-CN">
                <a:solidFill>
                  <a:schemeClr val="tx1"/>
                </a:solidFill>
                <a:latin typeface="Times New Roman" panose="02020603050405020304" charset="0"/>
                <a:ea typeface="华文楷体" panose="02010600040101010101" charset="-122"/>
                <a:cs typeface="Times New Roman" panose="02020603050405020304" charset="0"/>
              </a:rPr>
              <a:t>I</a:t>
            </a:r>
            <a:r>
              <a:rPr lang="zh-CN" altLang="en-US">
                <a:solidFill>
                  <a:schemeClr val="tx1"/>
                </a:solidFill>
                <a:latin typeface="Times New Roman" panose="02020603050405020304" charset="0"/>
                <a:ea typeface="华文楷体" panose="02010600040101010101" charset="-122"/>
                <a:cs typeface="Times New Roman" panose="02020603050405020304" charset="0"/>
              </a:rPr>
              <a:t>代表入栈操作，</a:t>
            </a:r>
            <a:r>
              <a:rPr lang="en-US" altLang="zh-CN">
                <a:solidFill>
                  <a:schemeClr val="tx1"/>
                </a:solidFill>
                <a:latin typeface="Times New Roman" panose="02020603050405020304" charset="0"/>
                <a:ea typeface="华文楷体" panose="02010600040101010101" charset="-122"/>
                <a:cs typeface="Times New Roman" panose="02020603050405020304" charset="0"/>
              </a:rPr>
              <a:t>O</a:t>
            </a:r>
            <a:r>
              <a:rPr lang="zh-CN" altLang="en-US">
                <a:solidFill>
                  <a:schemeClr val="tx1"/>
                </a:solidFill>
                <a:latin typeface="Times New Roman" panose="02020603050405020304" charset="0"/>
                <a:ea typeface="华文楷体" panose="02010600040101010101" charset="-122"/>
                <a:cs typeface="Times New Roman" panose="02020603050405020304" charset="0"/>
              </a:rPr>
              <a:t>代表出栈操作。请设计一个程序，判断输入的字符串序列是否为合法的出入栈操作</a:t>
            </a:r>
            <a:r>
              <a:rPr lang="zh-CN" altLang="en-US">
                <a:solidFill>
                  <a:schemeClr val="tx1"/>
                </a:solidFill>
                <a:latin typeface="Times New Roman" panose="02020603050405020304" charset="0"/>
                <a:ea typeface="华文楷体" panose="02010600040101010101" charset="-122"/>
                <a:cs typeface="Times New Roman" panose="02020603050405020304" charset="0"/>
              </a:rPr>
              <a:t>序列。</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228600" lvl="0" indent="-228600">
              <a:buFont typeface="Arial" panose="020B0604020202020204" pitchFamily="34" charset="0"/>
              <a:buChar char="●"/>
            </a:pPr>
            <a:r>
              <a:rPr lang="en-US" altLang="zh-CN">
                <a:solidFill>
                  <a:schemeClr val="tx1"/>
                </a:solidFill>
                <a:latin typeface="Times New Roman" panose="02020603050405020304" charset="0"/>
                <a:ea typeface="华文楷体" panose="02010600040101010101" charset="-122"/>
                <a:cs typeface="Times New Roman" panose="02020603050405020304" charset="0"/>
              </a:rPr>
              <a:t>5.</a:t>
            </a:r>
            <a:r>
              <a:rPr lang="zh-CN" altLang="en-US">
                <a:solidFill>
                  <a:schemeClr val="tx1"/>
                </a:solidFill>
                <a:latin typeface="Times New Roman" panose="02020603050405020304" charset="0"/>
                <a:ea typeface="华文楷体" panose="02010600040101010101" charset="-122"/>
                <a:cs typeface="Times New Roman" panose="02020603050405020304" charset="0"/>
              </a:rPr>
              <a:t>给一个二叉树写一个函数统计叶子结点个数，函数声明</a:t>
            </a:r>
            <a:r>
              <a:rPr lang="en-US" altLang="zh-CN">
                <a:solidFill>
                  <a:schemeClr val="tx1"/>
                </a:solidFill>
                <a:latin typeface="Times New Roman" panose="02020603050405020304" charset="0"/>
                <a:ea typeface="华文楷体" panose="02010600040101010101" charset="-122"/>
                <a:cs typeface="Times New Roman" panose="02020603050405020304" charset="0"/>
              </a:rPr>
              <a:t>void counterleaf(bitree *t,int &amp;count)</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228600" lvl="0" indent="-228600">
              <a:buFont typeface="Arial" panose="020B0604020202020204" pitchFamily="34" charset="0"/>
              <a:buChar char="●"/>
            </a:pP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635"/>
            <a:ext cx="12192000" cy="6857365"/>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6.</a:t>
            </a:r>
            <a:r>
              <a:rPr lang="zh-CN" altLang="en-US">
                <a:solidFill>
                  <a:schemeClr val="tx1"/>
                </a:solidFill>
                <a:latin typeface="Times New Roman" panose="02020603050405020304" charset="0"/>
                <a:ea typeface="华文楷体" panose="02010600040101010101" charset="-122"/>
                <a:cs typeface="Times New Roman" panose="02020603050405020304" charset="0"/>
              </a:rPr>
              <a:t>最小乘船数问题：</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进行一次独木舟的旅行活动，独木舟可以在港口租到，并且之间没有区别。一条独木舟上乘客的总重量不能超过独木舟的最大承载量，我们要尽量减少这次活动中的花销，所以要找出可以安置所有旅客的最小的独木舟条数。请现在写一个程序，读入独木舟的最大承载量，旅客数目，每位旅客的重量。根据给出的规则，计算要安置所有旅客必须的最少的独木舟的条数，并输入结果。</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第一行输入最大船承载重量，和乘客数</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第二行输入乘客的</a:t>
            </a:r>
            <a:r>
              <a:rPr lang="zh-CN" altLang="en-US">
                <a:solidFill>
                  <a:schemeClr val="tx1"/>
                </a:solidFill>
                <a:latin typeface="Times New Roman" panose="02020603050405020304" charset="0"/>
                <a:ea typeface="华文楷体" panose="02010600040101010101" charset="-122"/>
                <a:cs typeface="Times New Roman" panose="02020603050405020304" charset="0"/>
              </a:rPr>
              <a:t>重量</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输出为所需的最少独木舟的</a:t>
            </a:r>
            <a:r>
              <a:rPr lang="zh-CN" altLang="en-US">
                <a:solidFill>
                  <a:schemeClr val="tx1"/>
                </a:solidFill>
                <a:latin typeface="Times New Roman" panose="02020603050405020304" charset="0"/>
                <a:ea typeface="华文楷体" panose="02010600040101010101" charset="-122"/>
                <a:cs typeface="Times New Roman" panose="02020603050405020304" charset="0"/>
              </a:rPr>
              <a:t>条数</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输入</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85  5</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82  85  83  84  81</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输出</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5</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635"/>
            <a:ext cx="12193270" cy="6857365"/>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7.</a:t>
            </a:r>
            <a:r>
              <a:rPr lang="zh-CN" altLang="en-US">
                <a:solidFill>
                  <a:schemeClr val="tx1"/>
                </a:solidFill>
                <a:latin typeface="Times New Roman" panose="02020603050405020304" charset="0"/>
                <a:ea typeface="华文楷体" panose="02010600040101010101" charset="-122"/>
                <a:cs typeface="Times New Roman" panose="02020603050405020304" charset="0"/>
              </a:rPr>
              <a:t>小王打枪，给定一个目标序列，如</a:t>
            </a:r>
            <a:r>
              <a:rPr lang="en-US" altLang="zh-CN">
                <a:solidFill>
                  <a:schemeClr val="tx1"/>
                </a:solidFill>
                <a:latin typeface="Times New Roman" panose="02020603050405020304" charset="0"/>
                <a:ea typeface="华文楷体" panose="02010600040101010101" charset="-122"/>
                <a:cs typeface="Times New Roman" panose="02020603050405020304" charset="0"/>
              </a:rPr>
              <a:t>ccca,</a:t>
            </a:r>
            <a:r>
              <a:rPr lang="zh-CN" altLang="en-US">
                <a:solidFill>
                  <a:schemeClr val="tx1"/>
                </a:solidFill>
                <a:latin typeface="Times New Roman" panose="02020603050405020304" charset="0"/>
                <a:ea typeface="华文楷体" panose="02010600040101010101" charset="-122"/>
                <a:cs typeface="Times New Roman" panose="02020603050405020304" charset="0"/>
              </a:rPr>
              <a:t>子弹的序列为</a:t>
            </a:r>
            <a:r>
              <a:rPr lang="en-US" altLang="zh-CN">
                <a:solidFill>
                  <a:schemeClr val="tx1"/>
                </a:solidFill>
                <a:latin typeface="Times New Roman" panose="02020603050405020304" charset="0"/>
                <a:ea typeface="华文楷体" panose="02010600040101010101" charset="-122"/>
                <a:cs typeface="Times New Roman" panose="02020603050405020304" charset="0"/>
              </a:rPr>
              <a:t>acbc</a:t>
            </a:r>
            <a:r>
              <a:rPr lang="zh-CN" altLang="en-US">
                <a:solidFill>
                  <a:schemeClr val="tx1"/>
                </a:solidFill>
                <a:latin typeface="Times New Roman" panose="02020603050405020304" charset="0"/>
                <a:ea typeface="华文楷体" panose="02010600040101010101" charset="-122"/>
                <a:cs typeface="Times New Roman" panose="02020603050405020304" charset="0"/>
              </a:rPr>
              <a:t>。打枪的规则如下：按照子弹序列的顺序射击；子弹打中对应的目标的</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分，否则无分；</a:t>
            </a:r>
            <a:r>
              <a:rPr lang="zh-CN" altLang="en-US">
                <a:solidFill>
                  <a:schemeClr val="tx1"/>
                </a:solidFill>
                <a:latin typeface="Times New Roman" panose="02020603050405020304" charset="0"/>
                <a:ea typeface="华文楷体" panose="02010600040101010101" charset="-122"/>
                <a:cs typeface="Times New Roman" panose="02020603050405020304" charset="0"/>
              </a:rPr>
              <a:t>允许放空枪。</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假定</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都是神枪手，只要射击</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就一定能打中</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子弹打中目标，目标就</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销毁</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共</a:t>
            </a:r>
            <a:r>
              <a:rPr lang="en-US" altLang="zh-CN" sz="1800">
                <a:solidFill>
                  <a:schemeClr val="tx1"/>
                </a:solidFill>
                <a:latin typeface="Times New Roman" panose="02020603050405020304" charset="0"/>
                <a:ea typeface="华文楷体" panose="02010600040101010101" charset="-122"/>
                <a:cs typeface="Times New Roman" panose="02020603050405020304" charset="0"/>
              </a:rPr>
              <a:t>26</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种目标用</a:t>
            </a:r>
            <a:r>
              <a:rPr lang="en-US" altLang="zh-CN" sz="1800">
                <a:solidFill>
                  <a:schemeClr val="tx1"/>
                </a:solidFill>
                <a:latin typeface="Times New Roman" panose="02020603050405020304" charset="0"/>
                <a:ea typeface="华文楷体" panose="02010600040101010101" charset="-122"/>
                <a:cs typeface="Times New Roman" panose="02020603050405020304" charset="0"/>
              </a:rPr>
              <a:t>26</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个字母</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表示</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输入第一行是子弹列，第二行是目标列，输出为</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个数字，</a:t>
            </a:r>
            <a:r>
              <a:rPr lang="zh-CN" altLang="en-US">
                <a:solidFill>
                  <a:schemeClr val="tx1"/>
                </a:solidFill>
                <a:latin typeface="Times New Roman" panose="02020603050405020304" charset="0"/>
                <a:ea typeface="华文楷体" panose="02010600040101010101" charset="-122"/>
                <a:cs typeface="Times New Roman" panose="02020603050405020304" charset="0"/>
              </a:rPr>
              <a:t>表示最高分</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样例：</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输入</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acbc</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ccca</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输出</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2</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0"/>
            <a:ext cx="12192000" cy="6857365"/>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8.</a:t>
            </a:r>
            <a:r>
              <a:rPr lang="zh-CN" altLang="en-US">
                <a:solidFill>
                  <a:schemeClr val="tx1"/>
                </a:solidFill>
                <a:latin typeface="Times New Roman" panose="02020603050405020304" charset="0"/>
                <a:ea typeface="华文楷体" panose="02010600040101010101" charset="-122"/>
                <a:cs typeface="Times New Roman" panose="02020603050405020304" charset="0"/>
              </a:rPr>
              <a:t>假设某一条街上每一公里就有一个公共汽车站，并且乘车费如下表：</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而任意一辆汽车行驶不能超过</a:t>
            </a:r>
            <a:r>
              <a:rPr lang="en-US" altLang="zh-CN">
                <a:solidFill>
                  <a:schemeClr val="tx1"/>
                </a:solidFill>
                <a:latin typeface="Times New Roman" panose="02020603050405020304" charset="0"/>
                <a:ea typeface="华文楷体" panose="02010600040101010101" charset="-122"/>
                <a:cs typeface="Times New Roman" panose="02020603050405020304" charset="0"/>
              </a:rPr>
              <a:t>10</a:t>
            </a:r>
            <a:r>
              <a:rPr lang="zh-CN" altLang="en-US">
                <a:solidFill>
                  <a:schemeClr val="tx1"/>
                </a:solidFill>
                <a:latin typeface="Times New Roman" panose="02020603050405020304" charset="0"/>
                <a:ea typeface="华文楷体" panose="02010600040101010101" charset="-122"/>
                <a:cs typeface="Times New Roman" panose="02020603050405020304" charset="0"/>
              </a:rPr>
              <a:t>公里。某人想行驶</a:t>
            </a:r>
            <a:r>
              <a:rPr lang="en-US" altLang="zh-CN">
                <a:solidFill>
                  <a:schemeClr val="tx1"/>
                </a:solidFill>
                <a:latin typeface="Times New Roman" panose="02020603050405020304" charset="0"/>
                <a:ea typeface="华文楷体" panose="02010600040101010101" charset="-122"/>
                <a:cs typeface="Times New Roman" panose="02020603050405020304" charset="0"/>
              </a:rPr>
              <a:t>n</a:t>
            </a:r>
            <a:r>
              <a:rPr lang="zh-CN" altLang="en-US">
                <a:solidFill>
                  <a:schemeClr val="tx1"/>
                </a:solidFill>
                <a:latin typeface="Times New Roman" panose="02020603050405020304" charset="0"/>
                <a:ea typeface="华文楷体" panose="02010600040101010101" charset="-122"/>
                <a:cs typeface="Times New Roman" panose="02020603050405020304" charset="0"/>
              </a:rPr>
              <a:t>公里，他可以任意次换车，请找到一种乘车方案，使得总费用</a:t>
            </a:r>
            <a:r>
              <a:rPr lang="zh-CN" altLang="en-US">
                <a:solidFill>
                  <a:schemeClr val="tx1"/>
                </a:solidFill>
                <a:latin typeface="Times New Roman" panose="02020603050405020304" charset="0"/>
                <a:ea typeface="华文楷体" panose="02010600040101010101" charset="-122"/>
                <a:cs typeface="Times New Roman" panose="02020603050405020304" charset="0"/>
              </a:rPr>
              <a:t>最小。</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输入为某人想要行驶的公里数，输出为最小</a:t>
            </a:r>
            <a:r>
              <a:rPr lang="zh-CN" altLang="en-US">
                <a:solidFill>
                  <a:schemeClr val="tx1"/>
                </a:solidFill>
                <a:latin typeface="Times New Roman" panose="02020603050405020304" charset="0"/>
                <a:ea typeface="华文楷体" panose="02010600040101010101" charset="-122"/>
                <a:cs typeface="Times New Roman" panose="02020603050405020304" charset="0"/>
              </a:rPr>
              <a:t>费用。</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p:txBody>
      </p:sp>
      <p:graphicFrame>
        <p:nvGraphicFramePr>
          <p:cNvPr id="4" name="表格 3"/>
          <p:cNvGraphicFramePr/>
          <p:nvPr>
            <p:custDataLst>
              <p:tags r:id="rId1"/>
            </p:custDataLst>
          </p:nvPr>
        </p:nvGraphicFramePr>
        <p:xfrm>
          <a:off x="1179830" y="715010"/>
          <a:ext cx="8528685" cy="762000"/>
        </p:xfrm>
        <a:graphic>
          <a:graphicData uri="http://schemas.openxmlformats.org/drawingml/2006/table">
            <a:tbl>
              <a:tblPr firstRow="1" bandRow="1">
                <a:tableStyleId>{5C22544A-7EE6-4342-B048-85BDC9FD1C3A}</a:tableStyleId>
              </a:tblPr>
              <a:tblGrid>
                <a:gridCol w="917575"/>
                <a:gridCol w="633095"/>
                <a:gridCol w="775335"/>
                <a:gridCol w="775335"/>
                <a:gridCol w="775335"/>
                <a:gridCol w="775335"/>
                <a:gridCol w="775335"/>
                <a:gridCol w="775335"/>
                <a:gridCol w="775335"/>
                <a:gridCol w="775335"/>
                <a:gridCol w="775335"/>
              </a:tblGrid>
              <a:tr h="381000">
                <a:tc>
                  <a:txBody>
                    <a:bodyPr/>
                    <a:p>
                      <a:pPr algn="ctr">
                        <a:buNone/>
                      </a:pPr>
                      <a:r>
                        <a:rPr lang="zh-CN" altLang="en-US">
                          <a:latin typeface="Times New Roman" panose="02020603050405020304" charset="0"/>
                          <a:ea typeface="华文楷体" panose="02010600040101010101" charset="-122"/>
                        </a:rPr>
                        <a:t>公里数</a:t>
                      </a:r>
                      <a:endParaRPr lang="zh-CN" altLang="en-US">
                        <a:latin typeface="Times New Roman" panose="02020603050405020304" charset="0"/>
                        <a:ea typeface="华文楷体" panose="02010600040101010101" charset="-122"/>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1</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2</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3</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4</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5</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6</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7</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8</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9</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10</a:t>
                      </a:r>
                      <a:endParaRPr lang="en-US" altLang="zh-CN">
                        <a:latin typeface="Times New Roman" panose="02020603050405020304" charset="0"/>
                        <a:ea typeface="华文楷体" panose="02010600040101010101" charset="-122"/>
                        <a:cs typeface="Times New Roman" panose="02020603050405020304" charset="0"/>
                      </a:endParaRPr>
                    </a:p>
                  </a:txBody>
                  <a:tcPr/>
                </a:tc>
              </a:tr>
              <a:tr h="381000">
                <a:tc>
                  <a:txBody>
                    <a:bodyPr/>
                    <a:p>
                      <a:pPr algn="ctr">
                        <a:buNone/>
                      </a:pPr>
                      <a:r>
                        <a:rPr lang="zh-CN" altLang="en-US">
                          <a:latin typeface="Times New Roman" panose="02020603050405020304" charset="0"/>
                          <a:ea typeface="华文楷体" panose="02010600040101010101" charset="-122"/>
                        </a:rPr>
                        <a:t>费用</a:t>
                      </a:r>
                      <a:endParaRPr lang="zh-CN" altLang="en-US">
                        <a:latin typeface="Times New Roman" panose="02020603050405020304" charset="0"/>
                        <a:ea typeface="华文楷体" panose="02010600040101010101" charset="-122"/>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12</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21</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31</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40</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49</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58</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69</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79</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90</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101</a:t>
                      </a:r>
                      <a:endParaRPr lang="en-US" altLang="zh-CN">
                        <a:latin typeface="Times New Roman" panose="02020603050405020304" charset="0"/>
                        <a:ea typeface="华文楷体" panose="02010600040101010101" charset="-122"/>
                        <a:cs typeface="Times New Roman" panose="02020603050405020304" charset="0"/>
                      </a:endParaRPr>
                    </a:p>
                  </a:txBody>
                  <a:tcPr/>
                </a:tc>
              </a:tr>
            </a:tbl>
          </a:graphicData>
        </a:graphic>
      </p:graphicFrame>
    </p:spTree>
    <p:custDataLst>
      <p:tags r:id="rId2"/>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latin typeface="Times New Roman" panose="02020603050405020304" charset="0"/>
                <a:cs typeface="Times New Roman" panose="02020603050405020304" charset="0"/>
              </a:rPr>
              <a:t>21</a:t>
            </a:r>
            <a:endParaRPr lang="en-US" altLang="zh-CN">
              <a:latin typeface="Times New Roman" panose="02020603050405020304" charset="0"/>
              <a:cs typeface="Times New Roman" panose="02020603050405020304" charset="0"/>
            </a:endParaRPr>
          </a:p>
        </p:txBody>
      </p:sp>
      <p:pic>
        <p:nvPicPr>
          <p:cNvPr id="4" name="内容占位符 3"/>
          <p:cNvPicPr>
            <a:picLocks noChangeAspect="1"/>
          </p:cNvPicPr>
          <p:nvPr>
            <p:ph idx="1"/>
          </p:nvPr>
        </p:nvPicPr>
        <p:blipFill>
          <a:blip r:embed="rId1"/>
          <a:stretch>
            <a:fillRect/>
          </a:stretch>
        </p:blipFill>
        <p:spPr>
          <a:xfrm>
            <a:off x="3507105" y="0"/>
            <a:ext cx="4939030" cy="6585585"/>
          </a:xfrm>
          <a:prstGeom prst="rect">
            <a:avLst/>
          </a:prstGeom>
        </p:spPr>
      </p:pic>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116275" y="126435"/>
            <a:ext cx="10969200" cy="705600"/>
          </a:xfrm>
        </p:spPr>
        <p:txBody>
          <a:bodyPr/>
          <a:p>
            <a:r>
              <a:rPr lang="en-US" altLang="zh-CN">
                <a:latin typeface="Times New Roman" panose="02020603050405020304" charset="0"/>
                <a:cs typeface="Times New Roman" panose="02020603050405020304" charset="0"/>
              </a:rPr>
              <a:t>18</a:t>
            </a:r>
            <a:endParaRPr lang="en-US" altLang="zh-CN">
              <a:latin typeface="Times New Roman" panose="02020603050405020304" charset="0"/>
              <a:cs typeface="Times New Roman" panose="02020603050405020304" charset="0"/>
            </a:endParaRPr>
          </a:p>
        </p:txBody>
      </p:sp>
      <p:sp>
        <p:nvSpPr>
          <p:cNvPr id="3" name="内容占位符 2"/>
          <p:cNvSpPr>
            <a:spLocks noGrp="1"/>
          </p:cNvSpPr>
          <p:nvPr>
            <p:ph idx="1"/>
          </p:nvPr>
        </p:nvSpPr>
        <p:spPr>
          <a:xfrm>
            <a:off x="116205" y="832485"/>
            <a:ext cx="11932920" cy="5939155"/>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已知一维数组</a:t>
            </a:r>
            <a:r>
              <a:rPr lang="en-US" altLang="zh-CN">
                <a:solidFill>
                  <a:schemeClr val="tx1"/>
                </a:solidFill>
                <a:latin typeface="Times New Roman" panose="02020603050405020304" charset="0"/>
                <a:ea typeface="华文楷体" panose="02010600040101010101" charset="-122"/>
                <a:cs typeface="Times New Roman" panose="02020603050405020304" charset="0"/>
              </a:rPr>
              <a:t>R</a:t>
            </a:r>
            <a:r>
              <a:rPr lang="zh-CN" altLang="en-US">
                <a:solidFill>
                  <a:schemeClr val="tx1"/>
                </a:solidFill>
                <a:latin typeface="Times New Roman" panose="02020603050405020304" charset="0"/>
                <a:ea typeface="华文楷体" panose="02010600040101010101" charset="-122"/>
                <a:cs typeface="Times New Roman" panose="02020603050405020304" charset="0"/>
              </a:rPr>
              <a:t>中存放了</a:t>
            </a:r>
            <a:r>
              <a:rPr lang="en-US" altLang="zh-CN">
                <a:solidFill>
                  <a:schemeClr val="tx1"/>
                </a:solidFill>
                <a:latin typeface="Times New Roman" panose="02020603050405020304" charset="0"/>
                <a:ea typeface="华文楷体" panose="02010600040101010101" charset="-122"/>
                <a:cs typeface="Times New Roman" panose="02020603050405020304" charset="0"/>
              </a:rPr>
              <a:t>100</a:t>
            </a:r>
            <a:r>
              <a:rPr lang="zh-CN" altLang="en-US">
                <a:solidFill>
                  <a:schemeClr val="tx1"/>
                </a:solidFill>
                <a:latin typeface="Times New Roman" panose="02020603050405020304" charset="0"/>
                <a:ea typeface="华文楷体" panose="02010600040101010101" charset="-122"/>
                <a:cs typeface="Times New Roman" panose="02020603050405020304" charset="0"/>
              </a:rPr>
              <a:t>个整数，请设计一个时间复杂度不超过</a:t>
            </a:r>
            <a:r>
              <a:rPr lang="en-US" altLang="zh-CN">
                <a:solidFill>
                  <a:schemeClr val="tx1"/>
                </a:solidFill>
                <a:latin typeface="Times New Roman" panose="02020603050405020304" charset="0"/>
                <a:ea typeface="华文楷体" panose="02010600040101010101" charset="-122"/>
                <a:cs typeface="Times New Roman" panose="02020603050405020304" charset="0"/>
              </a:rPr>
              <a:t>O(n)</a:t>
            </a:r>
            <a:r>
              <a:rPr lang="zh-CN" altLang="en-US">
                <a:solidFill>
                  <a:schemeClr val="tx1"/>
                </a:solidFill>
                <a:latin typeface="Times New Roman" panose="02020603050405020304" charset="0"/>
                <a:ea typeface="华文楷体" panose="02010600040101010101" charset="-122"/>
                <a:cs typeface="Times New Roman" panose="02020603050405020304" charset="0"/>
              </a:rPr>
              <a:t>，空间复杂度不超过</a:t>
            </a:r>
            <a:r>
              <a:rPr lang="en-US" altLang="zh-CN">
                <a:solidFill>
                  <a:schemeClr val="tx1"/>
                </a:solidFill>
                <a:latin typeface="Times New Roman" panose="02020603050405020304" charset="0"/>
                <a:ea typeface="华文楷体" panose="02010600040101010101" charset="-122"/>
                <a:cs typeface="Times New Roman" panose="02020603050405020304" charset="0"/>
              </a:rPr>
              <a:t>O(1)</a:t>
            </a:r>
            <a:r>
              <a:rPr lang="zh-CN" altLang="en-US">
                <a:solidFill>
                  <a:schemeClr val="tx1"/>
                </a:solidFill>
                <a:latin typeface="Times New Roman" panose="02020603050405020304" charset="0"/>
                <a:ea typeface="华文楷体" panose="02010600040101010101" charset="-122"/>
                <a:cs typeface="Times New Roman" panose="02020603050405020304" charset="0"/>
              </a:rPr>
              <a:t>的高效算法，将</a:t>
            </a:r>
            <a:r>
              <a:rPr lang="en-US" altLang="zh-CN">
                <a:solidFill>
                  <a:schemeClr val="tx1"/>
                </a:solidFill>
                <a:latin typeface="Times New Roman" panose="02020603050405020304" charset="0"/>
                <a:ea typeface="华文楷体" panose="02010600040101010101" charset="-122"/>
                <a:cs typeface="Times New Roman" panose="02020603050405020304" charset="0"/>
              </a:rPr>
              <a:t>R</a:t>
            </a:r>
            <a:r>
              <a:rPr lang="zh-CN" altLang="en-US">
                <a:solidFill>
                  <a:schemeClr val="tx1"/>
                </a:solidFill>
                <a:latin typeface="Times New Roman" panose="02020603050405020304" charset="0"/>
                <a:ea typeface="华文楷体" panose="02010600040101010101" charset="-122"/>
                <a:cs typeface="Times New Roman" panose="02020603050405020304" charset="0"/>
              </a:rPr>
              <a:t>中整数循环左移</a:t>
            </a:r>
            <a:r>
              <a:rPr lang="en-US" altLang="zh-CN">
                <a:solidFill>
                  <a:schemeClr val="tx1"/>
                </a:solidFill>
                <a:latin typeface="Times New Roman" panose="02020603050405020304" charset="0"/>
                <a:ea typeface="华文楷体" panose="02010600040101010101" charset="-122"/>
                <a:cs typeface="Times New Roman" panose="02020603050405020304" charset="0"/>
              </a:rPr>
              <a:t>25</a:t>
            </a:r>
            <a:r>
              <a:rPr lang="zh-CN" altLang="en-US">
                <a:solidFill>
                  <a:schemeClr val="tx1"/>
                </a:solidFill>
                <a:latin typeface="Times New Roman" panose="02020603050405020304" charset="0"/>
                <a:ea typeface="华文楷体" panose="02010600040101010101" charset="-122"/>
                <a:cs typeface="Times New Roman" panose="02020603050405020304" charset="0"/>
              </a:rPr>
              <a:t>个位置，即将</a:t>
            </a:r>
            <a:r>
              <a:rPr lang="en-US" altLang="zh-CN">
                <a:solidFill>
                  <a:schemeClr val="tx1"/>
                </a:solidFill>
                <a:latin typeface="Times New Roman" panose="02020603050405020304" charset="0"/>
                <a:ea typeface="华文楷体" panose="02010600040101010101" charset="-122"/>
                <a:cs typeface="Times New Roman" panose="02020603050405020304" charset="0"/>
              </a:rPr>
              <a:t>R</a:t>
            </a:r>
            <a:r>
              <a:rPr lang="zh-CN" altLang="en-US">
                <a:solidFill>
                  <a:schemeClr val="tx1"/>
                </a:solidFill>
                <a:latin typeface="Times New Roman" panose="02020603050405020304" charset="0"/>
                <a:ea typeface="华文楷体" panose="02010600040101010101" charset="-122"/>
                <a:cs typeface="Times New Roman" panose="02020603050405020304" charset="0"/>
              </a:rPr>
              <a:t>中的数据序列（</a:t>
            </a:r>
            <a:r>
              <a:rPr lang="en-US" altLang="zh-CN">
                <a:solidFill>
                  <a:schemeClr val="tx1"/>
                </a:solidFill>
                <a:latin typeface="Times New Roman" panose="02020603050405020304" charset="0"/>
                <a:ea typeface="华文楷体" panose="02010600040101010101" charset="-122"/>
                <a:cs typeface="Times New Roman" panose="02020603050405020304" charset="0"/>
              </a:rPr>
              <a:t>R0,R1,R2,...,R99</a:t>
            </a:r>
            <a:r>
              <a:rPr lang="zh-CN" altLang="en-US">
                <a:solidFill>
                  <a:schemeClr val="tx1"/>
                </a:solidFill>
                <a:latin typeface="Times New Roman" panose="02020603050405020304" charset="0"/>
                <a:ea typeface="华文楷体" panose="02010600040101010101" charset="-122"/>
                <a:cs typeface="Times New Roman" panose="02020603050405020304" charset="0"/>
              </a:rPr>
              <a:t>）变换为</a:t>
            </a:r>
            <a:r>
              <a:rPr lang="en-US" altLang="zh-CN">
                <a:solidFill>
                  <a:schemeClr val="tx1"/>
                </a:solidFill>
                <a:latin typeface="Times New Roman" panose="02020603050405020304" charset="0"/>
                <a:ea typeface="华文楷体" panose="02010600040101010101" charset="-122"/>
                <a:cs typeface="Times New Roman" panose="02020603050405020304" charset="0"/>
              </a:rPr>
              <a:t>(R25,R26,R27,...,R99,R0,R1,R2,...,R24),</a:t>
            </a:r>
            <a:r>
              <a:rPr lang="zh-CN" altLang="en-US">
                <a:solidFill>
                  <a:schemeClr val="tx1"/>
                </a:solidFill>
                <a:latin typeface="Times New Roman" panose="02020603050405020304" charset="0"/>
                <a:ea typeface="华文楷体" panose="02010600040101010101" charset="-122"/>
                <a:cs typeface="Times New Roman" panose="02020603050405020304" charset="0"/>
              </a:rPr>
              <a:t>要求：</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给出算法的基本</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设计思想</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写出该算法，并在关键处给出</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解释</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228600" lvl="0" indent="-228600">
              <a:buFont typeface="Arial" panose="020B0604020202020204" pitchFamily="34" charset="0"/>
              <a:buChar char="●"/>
            </a:pPr>
            <a:r>
              <a:rPr lang="en-US" altLang="zh-CN">
                <a:solidFill>
                  <a:schemeClr val="tx1"/>
                </a:solidFill>
                <a:latin typeface="Times New Roman" panose="02020603050405020304" charset="0"/>
                <a:ea typeface="华文楷体" panose="02010600040101010101" charset="-122"/>
                <a:cs typeface="Times New Roman" panose="02020603050405020304" charset="0"/>
              </a:rPr>
              <a:t>2.</a:t>
            </a:r>
            <a:r>
              <a:rPr lang="zh-CN" altLang="en-US">
                <a:solidFill>
                  <a:schemeClr val="tx1"/>
                </a:solidFill>
                <a:latin typeface="Times New Roman" panose="02020603050405020304" charset="0"/>
                <a:ea typeface="华文楷体" panose="02010600040101010101" charset="-122"/>
                <a:cs typeface="Times New Roman" panose="02020603050405020304" charset="0"/>
              </a:rPr>
              <a:t>一列原车厢顺序正常</a:t>
            </a:r>
            <a:r>
              <a:rPr lang="en-US" altLang="zh-CN">
                <a:solidFill>
                  <a:schemeClr val="tx1"/>
                </a:solidFill>
                <a:latin typeface="Times New Roman" panose="02020603050405020304" charset="0"/>
                <a:ea typeface="华文楷体" panose="02010600040101010101" charset="-122"/>
                <a:cs typeface="Times New Roman" panose="02020603050405020304" charset="0"/>
              </a:rPr>
              <a:t>(1,2,3,4...)</a:t>
            </a:r>
            <a:r>
              <a:rPr lang="zh-CN" altLang="en-US">
                <a:solidFill>
                  <a:schemeClr val="tx1"/>
                </a:solidFill>
                <a:latin typeface="Times New Roman" panose="02020603050405020304" charset="0"/>
                <a:ea typeface="华文楷体" panose="02010600040101010101" charset="-122"/>
                <a:cs typeface="Times New Roman" panose="02020603050405020304" charset="0"/>
              </a:rPr>
              <a:t>，现要求将奇数车厢在前，偶数车厢在后，试写出代码</a:t>
            </a:r>
            <a:r>
              <a:rPr lang="zh-CN" altLang="en-US">
                <a:solidFill>
                  <a:schemeClr val="tx1"/>
                </a:solidFill>
                <a:latin typeface="Times New Roman" panose="02020603050405020304" charset="0"/>
                <a:ea typeface="华文楷体" panose="02010600040101010101" charset="-122"/>
                <a:cs typeface="Times New Roman" panose="02020603050405020304" charset="0"/>
              </a:rPr>
              <a:t>实现算法。</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228600" lvl="0" indent="-228600">
              <a:buFont typeface="Arial" panose="020B0604020202020204" pitchFamily="34" charset="0"/>
              <a:buChar char="●"/>
            </a:pPr>
            <a:r>
              <a:rPr lang="en-US" altLang="zh-CN">
                <a:solidFill>
                  <a:schemeClr val="tx1"/>
                </a:solidFill>
                <a:latin typeface="Times New Roman" panose="02020603050405020304" charset="0"/>
                <a:ea typeface="华文楷体" panose="02010600040101010101" charset="-122"/>
                <a:cs typeface="Times New Roman" panose="02020603050405020304" charset="0"/>
              </a:rPr>
              <a:t>3.</a:t>
            </a:r>
            <a:r>
              <a:rPr lang="zh-CN" altLang="en-US">
                <a:solidFill>
                  <a:schemeClr val="tx1"/>
                </a:solidFill>
                <a:latin typeface="Times New Roman" panose="02020603050405020304" charset="0"/>
                <a:ea typeface="华文楷体" panose="02010600040101010101" charset="-122"/>
                <a:cs typeface="Times New Roman" panose="02020603050405020304" charset="0"/>
              </a:rPr>
              <a:t>求一棵二叉树的</a:t>
            </a:r>
            <a:r>
              <a:rPr lang="zh-CN" altLang="en-US">
                <a:solidFill>
                  <a:schemeClr val="tx1"/>
                </a:solidFill>
                <a:latin typeface="Times New Roman" panose="02020603050405020304" charset="0"/>
                <a:ea typeface="华文楷体" panose="02010600040101010101" charset="-122"/>
                <a:cs typeface="Times New Roman" panose="02020603050405020304" charset="0"/>
              </a:rPr>
              <a:t>最大宽度</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228600" lvl="0" indent="-228600">
              <a:buFont typeface="Arial" panose="020B0604020202020204" pitchFamily="34" charset="0"/>
              <a:buChar char="●"/>
            </a:pPr>
            <a:r>
              <a:rPr lang="en-US" altLang="zh-CN">
                <a:solidFill>
                  <a:schemeClr val="tx1"/>
                </a:solidFill>
                <a:latin typeface="Times New Roman" panose="02020603050405020304" charset="0"/>
                <a:ea typeface="华文楷体" panose="02010600040101010101" charset="-122"/>
                <a:cs typeface="Times New Roman" panose="02020603050405020304" charset="0"/>
              </a:rPr>
              <a:t>4.</a:t>
            </a:r>
            <a:r>
              <a:rPr lang="zh-CN" altLang="en-US">
                <a:solidFill>
                  <a:schemeClr val="tx1"/>
                </a:solidFill>
                <a:latin typeface="Times New Roman" panose="02020603050405020304" charset="0"/>
                <a:ea typeface="华文楷体" panose="02010600040101010101" charset="-122"/>
                <a:cs typeface="Times New Roman" panose="02020603050405020304" charset="0"/>
              </a:rPr>
              <a:t>城墙问题：一个人只能翻越一道围墙，翻越一道围墙计数为</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zh-CN" altLang="en-US">
                <a:solidFill>
                  <a:schemeClr val="tx1"/>
                </a:solidFill>
                <a:latin typeface="Times New Roman" panose="02020603050405020304" charset="0"/>
                <a:ea typeface="华文楷体" panose="02010600040101010101" charset="-122"/>
                <a:cs typeface="Times New Roman" panose="02020603050405020304" charset="0"/>
              </a:rPr>
              <a:t>例如下图</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zh-CN" altLang="en-US">
                <a:solidFill>
                  <a:schemeClr val="tx1"/>
                </a:solidFill>
                <a:latin typeface="Times New Roman" panose="02020603050405020304" charset="0"/>
                <a:ea typeface="华文楷体" panose="02010600040101010101" charset="-122"/>
                <a:cs typeface="Times New Roman" panose="02020603050405020304" charset="0"/>
              </a:rPr>
              <a:t>从</a:t>
            </a:r>
            <a:r>
              <a:rPr lang="en-US" altLang="zh-CN">
                <a:solidFill>
                  <a:schemeClr val="tx1"/>
                </a:solidFill>
                <a:latin typeface="Times New Roman" panose="02020603050405020304" charset="0"/>
                <a:ea typeface="华文楷体" panose="02010600040101010101" charset="-122"/>
                <a:cs typeface="Times New Roman" panose="02020603050405020304" charset="0"/>
              </a:rPr>
              <a:t>A</a:t>
            </a:r>
            <a:r>
              <a:rPr lang="zh-CN" altLang="en-US">
                <a:solidFill>
                  <a:schemeClr val="tx1"/>
                </a:solidFill>
                <a:latin typeface="Times New Roman" panose="02020603050405020304" charset="0"/>
                <a:ea typeface="华文楷体" panose="02010600040101010101" charset="-122"/>
                <a:cs typeface="Times New Roman" panose="02020603050405020304" charset="0"/>
              </a:rPr>
              <a:t>到</a:t>
            </a:r>
            <a:r>
              <a:rPr lang="en-US" altLang="zh-CN">
                <a:solidFill>
                  <a:schemeClr val="tx1"/>
                </a:solidFill>
                <a:latin typeface="Times New Roman" panose="02020603050405020304" charset="0"/>
                <a:ea typeface="华文楷体" panose="02010600040101010101" charset="-122"/>
                <a:cs typeface="Times New Roman" panose="02020603050405020304" charset="0"/>
              </a:rPr>
              <a:t>B</a:t>
            </a:r>
            <a:r>
              <a:rPr lang="zh-CN" altLang="en-US">
                <a:solidFill>
                  <a:schemeClr val="tx1"/>
                </a:solidFill>
                <a:latin typeface="Times New Roman" panose="02020603050405020304" charset="0"/>
                <a:ea typeface="华文楷体" panose="02010600040101010101" charset="-122"/>
                <a:cs typeface="Times New Roman" panose="02020603050405020304" charset="0"/>
              </a:rPr>
              <a:t>翻阅了六道围墙，现要求完成这样一个算法：记录一个人翻越的围墙数，即上述的从</a:t>
            </a:r>
            <a:r>
              <a:rPr lang="en-US" altLang="zh-CN">
                <a:solidFill>
                  <a:schemeClr val="tx1"/>
                </a:solidFill>
                <a:latin typeface="Times New Roman" panose="02020603050405020304" charset="0"/>
                <a:ea typeface="华文楷体" panose="02010600040101010101" charset="-122"/>
                <a:cs typeface="Times New Roman" panose="02020603050405020304" charset="0"/>
              </a:rPr>
              <a:t>A</a:t>
            </a:r>
            <a:r>
              <a:rPr lang="zh-CN" altLang="en-US">
                <a:solidFill>
                  <a:schemeClr val="tx1"/>
                </a:solidFill>
                <a:latin typeface="Times New Roman" panose="02020603050405020304" charset="0"/>
                <a:ea typeface="华文楷体" panose="02010600040101010101" charset="-122"/>
                <a:cs typeface="Times New Roman" panose="02020603050405020304" charset="0"/>
              </a:rPr>
              <a:t>到</a:t>
            </a:r>
            <a:r>
              <a:rPr lang="en-US" altLang="zh-CN">
                <a:solidFill>
                  <a:schemeClr val="tx1"/>
                </a:solidFill>
                <a:latin typeface="Times New Roman" panose="02020603050405020304" charset="0"/>
                <a:ea typeface="华文楷体" panose="02010600040101010101" charset="-122"/>
                <a:cs typeface="Times New Roman" panose="02020603050405020304" charset="0"/>
              </a:rPr>
              <a:t>B</a:t>
            </a:r>
            <a:r>
              <a:rPr lang="zh-CN" altLang="en-US">
                <a:solidFill>
                  <a:schemeClr val="tx1"/>
                </a:solidFill>
                <a:latin typeface="Times New Roman" panose="02020603050405020304" charset="0"/>
                <a:ea typeface="华文楷体" panose="02010600040101010101" charset="-122"/>
                <a:cs typeface="Times New Roman" panose="02020603050405020304" charset="0"/>
              </a:rPr>
              <a:t>的</a:t>
            </a:r>
            <a:r>
              <a:rPr lang="zh-CN" altLang="en-US">
                <a:solidFill>
                  <a:schemeClr val="tx1"/>
                </a:solidFill>
                <a:latin typeface="Times New Roman" panose="02020603050405020304" charset="0"/>
                <a:ea typeface="华文楷体" panose="02010600040101010101" charset="-122"/>
                <a:cs typeface="Times New Roman" panose="02020603050405020304" charset="0"/>
              </a:rPr>
              <a:t>情况</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给出算法的</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基本思想</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写出该算法，并在关键之处给出</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注释</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p:txBody>
      </p:sp>
      <p:sp>
        <p:nvSpPr>
          <p:cNvPr id="4" name="椭圆 3"/>
          <p:cNvSpPr/>
          <p:nvPr/>
        </p:nvSpPr>
        <p:spPr>
          <a:xfrm>
            <a:off x="1456055" y="4211320"/>
            <a:ext cx="1927860" cy="1115060"/>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椭圆 6"/>
          <p:cNvSpPr/>
          <p:nvPr/>
        </p:nvSpPr>
        <p:spPr>
          <a:xfrm>
            <a:off x="1676400" y="4292600"/>
            <a:ext cx="1486535" cy="953135"/>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椭圆 7"/>
          <p:cNvSpPr/>
          <p:nvPr/>
        </p:nvSpPr>
        <p:spPr>
          <a:xfrm>
            <a:off x="2571750" y="4547870"/>
            <a:ext cx="452120" cy="441960"/>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solidFill>
                <a:latin typeface="Times New Roman" panose="02020603050405020304" charset="0"/>
                <a:cs typeface="Times New Roman" panose="02020603050405020304" charset="0"/>
              </a:rPr>
              <a:t>A</a:t>
            </a:r>
            <a:endParaRPr lang="en-US" altLang="zh-CN">
              <a:solidFill>
                <a:schemeClr val="tx1"/>
              </a:solidFill>
              <a:latin typeface="Times New Roman" panose="02020603050405020304" charset="0"/>
              <a:cs typeface="Times New Roman" panose="02020603050405020304" charset="0"/>
            </a:endParaRPr>
          </a:p>
        </p:txBody>
      </p:sp>
      <p:sp>
        <p:nvSpPr>
          <p:cNvPr id="9" name="椭圆 8"/>
          <p:cNvSpPr/>
          <p:nvPr/>
        </p:nvSpPr>
        <p:spPr>
          <a:xfrm>
            <a:off x="1974850" y="4547870"/>
            <a:ext cx="452120" cy="441960"/>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椭圆 9"/>
          <p:cNvSpPr/>
          <p:nvPr/>
        </p:nvSpPr>
        <p:spPr>
          <a:xfrm>
            <a:off x="5328920" y="4292600"/>
            <a:ext cx="1927860" cy="1115060"/>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椭圆 10"/>
          <p:cNvSpPr/>
          <p:nvPr/>
        </p:nvSpPr>
        <p:spPr>
          <a:xfrm>
            <a:off x="5549265" y="4373880"/>
            <a:ext cx="1486535" cy="953135"/>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椭圆 11"/>
          <p:cNvSpPr/>
          <p:nvPr/>
        </p:nvSpPr>
        <p:spPr>
          <a:xfrm>
            <a:off x="5869940" y="4629785"/>
            <a:ext cx="452120" cy="441960"/>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a:solidFill>
                  <a:schemeClr val="tx1"/>
                </a:solidFill>
                <a:latin typeface="Times New Roman" panose="02020603050405020304" charset="0"/>
                <a:cs typeface="Times New Roman" panose="02020603050405020304" charset="0"/>
              </a:rPr>
              <a:t>B</a:t>
            </a:r>
            <a:endParaRPr lang="en-US" altLang="zh-CN">
              <a:solidFill>
                <a:schemeClr val="tx1"/>
              </a:solidFill>
              <a:latin typeface="Times New Roman" panose="02020603050405020304" charset="0"/>
              <a:cs typeface="Times New Roman" panose="02020603050405020304" charset="0"/>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0" y="635"/>
            <a:ext cx="12192000" cy="6857365"/>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5.</a:t>
            </a:r>
            <a:r>
              <a:rPr lang="zh-CN" altLang="en-US">
                <a:solidFill>
                  <a:schemeClr val="tx1"/>
                </a:solidFill>
                <a:latin typeface="Times New Roman" panose="02020603050405020304" charset="0"/>
                <a:ea typeface="华文楷体" panose="02010600040101010101" charset="-122"/>
                <a:cs typeface="Times New Roman" panose="02020603050405020304" charset="0"/>
              </a:rPr>
              <a:t>一个整数</a:t>
            </a:r>
            <a:r>
              <a:rPr lang="en-US" altLang="zh-CN">
                <a:solidFill>
                  <a:schemeClr val="tx1"/>
                </a:solidFill>
                <a:latin typeface="Times New Roman" panose="02020603050405020304" charset="0"/>
                <a:ea typeface="华文楷体" panose="02010600040101010101" charset="-122"/>
                <a:cs typeface="Times New Roman" panose="02020603050405020304" charset="0"/>
              </a:rPr>
              <a:t>N</a:t>
            </a:r>
            <a:r>
              <a:rPr lang="zh-CN" altLang="en-US">
                <a:solidFill>
                  <a:schemeClr val="tx1"/>
                </a:solidFill>
                <a:latin typeface="Times New Roman" panose="02020603050405020304" charset="0"/>
                <a:ea typeface="华文楷体" panose="02010600040101010101" charset="-122"/>
                <a:cs typeface="Times New Roman" panose="02020603050405020304" charset="0"/>
              </a:rPr>
              <a:t>，长度为</a:t>
            </a:r>
            <a:r>
              <a:rPr lang="en-US" altLang="zh-CN">
                <a:solidFill>
                  <a:schemeClr val="tx1"/>
                </a:solidFill>
                <a:latin typeface="Times New Roman" panose="02020603050405020304" charset="0"/>
                <a:ea typeface="华文楷体" panose="02010600040101010101" charset="-122"/>
                <a:cs typeface="Times New Roman" panose="02020603050405020304" charset="0"/>
              </a:rPr>
              <a:t>len</a:t>
            </a:r>
            <a:r>
              <a:rPr lang="zh-CN" altLang="en-US">
                <a:solidFill>
                  <a:schemeClr val="tx1"/>
                </a:solidFill>
                <a:latin typeface="Times New Roman" panose="02020603050405020304" charset="0"/>
                <a:ea typeface="华文楷体" panose="02010600040101010101" charset="-122"/>
                <a:cs typeface="Times New Roman" panose="02020603050405020304" charset="0"/>
              </a:rPr>
              <a:t>，比如整数</a:t>
            </a:r>
            <a:r>
              <a:rPr lang="en-US" altLang="zh-CN">
                <a:solidFill>
                  <a:schemeClr val="tx1"/>
                </a:solidFill>
                <a:latin typeface="Times New Roman" panose="02020603050405020304" charset="0"/>
                <a:ea typeface="华文楷体" panose="02010600040101010101" charset="-122"/>
                <a:cs typeface="Times New Roman" panose="02020603050405020304" charset="0"/>
              </a:rPr>
              <a:t>12</a:t>
            </a:r>
            <a:r>
              <a:rPr lang="zh-CN" altLang="en-US">
                <a:solidFill>
                  <a:schemeClr val="tx1"/>
                </a:solidFill>
                <a:latin typeface="Times New Roman" panose="02020603050405020304" charset="0"/>
                <a:ea typeface="华文楷体" panose="02010600040101010101" charset="-122"/>
                <a:cs typeface="Times New Roman" panose="02020603050405020304" charset="0"/>
              </a:rPr>
              <a:t>，长度为</a:t>
            </a:r>
            <a:r>
              <a:rPr lang="en-US" altLang="zh-CN">
                <a:solidFill>
                  <a:schemeClr val="tx1"/>
                </a:solidFill>
                <a:latin typeface="Times New Roman" panose="02020603050405020304" charset="0"/>
                <a:ea typeface="华文楷体" panose="02010600040101010101" charset="-122"/>
                <a:cs typeface="Times New Roman" panose="02020603050405020304" charset="0"/>
              </a:rPr>
              <a:t>2</a:t>
            </a:r>
            <a:r>
              <a:rPr lang="zh-CN" altLang="en-US">
                <a:solidFill>
                  <a:schemeClr val="tx1"/>
                </a:solidFill>
                <a:latin typeface="Times New Roman" panose="02020603050405020304" charset="0"/>
                <a:ea typeface="华文楷体" panose="02010600040101010101" charset="-122"/>
                <a:cs typeface="Times New Roman" panose="02020603050405020304" charset="0"/>
              </a:rPr>
              <a:t>，那么写下</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2</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3</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4</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5</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6</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7</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8</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9</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10</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11</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12</a:t>
            </a:r>
            <a:r>
              <a:rPr lang="zh-CN" altLang="en-US">
                <a:solidFill>
                  <a:schemeClr val="tx1"/>
                </a:solidFill>
                <a:latin typeface="Times New Roman" panose="02020603050405020304" charset="0"/>
                <a:ea typeface="华文楷体" panose="02010600040101010101" charset="-122"/>
                <a:cs typeface="Times New Roman" panose="02020603050405020304" charset="0"/>
              </a:rPr>
              <a:t>。整数</a:t>
            </a:r>
            <a:r>
              <a:rPr lang="en-US" altLang="zh-CN">
                <a:solidFill>
                  <a:schemeClr val="tx1"/>
                </a:solidFill>
                <a:latin typeface="Times New Roman" panose="02020603050405020304" charset="0"/>
                <a:ea typeface="华文楷体" panose="02010600040101010101" charset="-122"/>
                <a:cs typeface="Times New Roman" panose="02020603050405020304" charset="0"/>
              </a:rPr>
              <a:t>5</a:t>
            </a:r>
            <a:r>
              <a:rPr lang="zh-CN" altLang="en-US">
                <a:solidFill>
                  <a:schemeClr val="tx1"/>
                </a:solidFill>
                <a:latin typeface="Times New Roman" panose="02020603050405020304" charset="0"/>
                <a:ea typeface="华文楷体" panose="02010600040101010101" charset="-122"/>
                <a:cs typeface="Times New Roman" panose="02020603050405020304" charset="0"/>
              </a:rPr>
              <a:t>，长度为</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，那么写下</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2</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3</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4</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5</a:t>
            </a:r>
            <a:r>
              <a:rPr lang="zh-CN" altLang="en-US">
                <a:solidFill>
                  <a:schemeClr val="tx1"/>
                </a:solidFill>
                <a:latin typeface="Times New Roman" panose="02020603050405020304" charset="0"/>
                <a:ea typeface="华文楷体" panose="02010600040101010101" charset="-122"/>
                <a:cs typeface="Times New Roman" panose="02020603050405020304" charset="0"/>
              </a:rPr>
              <a:t>。要求写出函数</a:t>
            </a:r>
            <a:r>
              <a:rPr lang="en-US" altLang="zh-CN">
                <a:solidFill>
                  <a:schemeClr val="tx1"/>
                </a:solidFill>
                <a:latin typeface="Times New Roman" panose="02020603050405020304" charset="0"/>
                <a:ea typeface="华文楷体" panose="02010600040101010101" charset="-122"/>
                <a:cs typeface="Times New Roman" panose="02020603050405020304" charset="0"/>
              </a:rPr>
              <a:t>f(n)</a:t>
            </a:r>
            <a:r>
              <a:rPr lang="zh-CN" altLang="en-US">
                <a:solidFill>
                  <a:schemeClr val="tx1"/>
                </a:solidFill>
                <a:latin typeface="Times New Roman" panose="02020603050405020304" charset="0"/>
                <a:ea typeface="华文楷体" panose="02010600040101010101" charset="-122"/>
                <a:cs typeface="Times New Roman" panose="02020603050405020304" charset="0"/>
              </a:rPr>
              <a:t>，来统计出现的</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的个数，比如</a:t>
            </a:r>
            <a:r>
              <a:rPr lang="en-US" altLang="zh-CN">
                <a:solidFill>
                  <a:schemeClr val="tx1"/>
                </a:solidFill>
                <a:latin typeface="Times New Roman" panose="02020603050405020304" charset="0"/>
                <a:ea typeface="华文楷体" panose="02010600040101010101" charset="-122"/>
                <a:cs typeface="Times New Roman" panose="02020603050405020304" charset="0"/>
              </a:rPr>
              <a:t>f(5)=1,f(12)=5</a:t>
            </a:r>
            <a:r>
              <a:rPr lang="zh-CN" altLang="en-US">
                <a:solidFill>
                  <a:schemeClr val="tx1"/>
                </a:solidFill>
                <a:latin typeface="Times New Roman" panose="02020603050405020304" charset="0"/>
                <a:ea typeface="华文楷体" panose="02010600040101010101" charset="-122"/>
                <a:cs typeface="Times New Roman" panose="02020603050405020304" charset="0"/>
              </a:rPr>
              <a:t>，要求时间复杂度不大于</a:t>
            </a:r>
            <a:r>
              <a:rPr lang="en-US" altLang="zh-CN">
                <a:solidFill>
                  <a:schemeClr val="tx1"/>
                </a:solidFill>
                <a:latin typeface="Times New Roman" panose="02020603050405020304" charset="0"/>
                <a:ea typeface="华文楷体" panose="02010600040101010101" charset="-122"/>
                <a:cs typeface="Times New Roman" panose="02020603050405020304" charset="0"/>
              </a:rPr>
              <a:t>O(len)</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r>
              <a:rPr lang="en-US" altLang="zh-CN">
                <a:solidFill>
                  <a:schemeClr val="tx1"/>
                </a:solidFill>
                <a:latin typeface="Times New Roman" panose="02020603050405020304" charset="0"/>
                <a:ea typeface="华文楷体" panose="02010600040101010101" charset="-122"/>
                <a:cs typeface="Times New Roman" panose="02020603050405020304" charset="0"/>
              </a:rPr>
              <a:t>6.</a:t>
            </a:r>
            <a:r>
              <a:rPr lang="zh-CN" altLang="en-US">
                <a:solidFill>
                  <a:schemeClr val="tx1"/>
                </a:solidFill>
                <a:latin typeface="Times New Roman" panose="02020603050405020304" charset="0"/>
                <a:ea typeface="华文楷体" panose="02010600040101010101" charset="-122"/>
                <a:cs typeface="Times New Roman" panose="02020603050405020304" charset="0"/>
              </a:rPr>
              <a:t>某国家发行了</a:t>
            </a:r>
            <a:r>
              <a:rPr lang="en-US" altLang="zh-CN">
                <a:solidFill>
                  <a:schemeClr val="tx1"/>
                </a:solidFill>
                <a:latin typeface="Times New Roman" panose="02020603050405020304" charset="0"/>
                <a:ea typeface="华文楷体" panose="02010600040101010101" charset="-122"/>
                <a:cs typeface="Times New Roman" panose="02020603050405020304" charset="0"/>
              </a:rPr>
              <a:t>n</a:t>
            </a:r>
            <a:r>
              <a:rPr lang="zh-CN" altLang="en-US">
                <a:solidFill>
                  <a:schemeClr val="tx1"/>
                </a:solidFill>
                <a:latin typeface="Times New Roman" panose="02020603050405020304" charset="0"/>
                <a:ea typeface="华文楷体" panose="02010600040101010101" charset="-122"/>
                <a:cs typeface="Times New Roman" panose="02020603050405020304" charset="0"/>
              </a:rPr>
              <a:t>种不同面值的邮票，并且规定每张信封上最多只允许贴</a:t>
            </a:r>
            <a:r>
              <a:rPr lang="en-US" altLang="zh-CN">
                <a:solidFill>
                  <a:schemeClr val="tx1"/>
                </a:solidFill>
                <a:latin typeface="Times New Roman" panose="02020603050405020304" charset="0"/>
                <a:ea typeface="华文楷体" panose="02010600040101010101" charset="-122"/>
                <a:cs typeface="Times New Roman" panose="02020603050405020304" charset="0"/>
              </a:rPr>
              <a:t>m</a:t>
            </a:r>
            <a:r>
              <a:rPr lang="zh-CN" altLang="en-US">
                <a:solidFill>
                  <a:schemeClr val="tx1"/>
                </a:solidFill>
                <a:latin typeface="Times New Roman" panose="02020603050405020304" charset="0"/>
                <a:ea typeface="华文楷体" panose="02010600040101010101" charset="-122"/>
                <a:cs typeface="Times New Roman" panose="02020603050405020304" charset="0"/>
              </a:rPr>
              <a:t>张邮票。连续邮箱问题要求：对于给定的</a:t>
            </a:r>
            <a:r>
              <a:rPr lang="en-US" altLang="zh-CN">
                <a:solidFill>
                  <a:schemeClr val="tx1"/>
                </a:solidFill>
                <a:latin typeface="Times New Roman" panose="02020603050405020304" charset="0"/>
                <a:ea typeface="华文楷体" panose="02010600040101010101" charset="-122"/>
                <a:cs typeface="Times New Roman" panose="02020603050405020304" charset="0"/>
              </a:rPr>
              <a:t>n</a:t>
            </a:r>
            <a:r>
              <a:rPr lang="zh-CN" altLang="en-US">
                <a:solidFill>
                  <a:schemeClr val="tx1"/>
                </a:solidFill>
                <a:latin typeface="Times New Roman" panose="02020603050405020304" charset="0"/>
                <a:ea typeface="华文楷体" panose="02010600040101010101" charset="-122"/>
                <a:cs typeface="Times New Roman" panose="02020603050405020304" charset="0"/>
              </a:rPr>
              <a:t>和</a:t>
            </a:r>
            <a:r>
              <a:rPr lang="en-US" altLang="zh-CN">
                <a:solidFill>
                  <a:schemeClr val="tx1"/>
                </a:solidFill>
                <a:latin typeface="Times New Roman" panose="02020603050405020304" charset="0"/>
                <a:ea typeface="华文楷体" panose="02010600040101010101" charset="-122"/>
                <a:cs typeface="Times New Roman" panose="02020603050405020304" charset="0"/>
              </a:rPr>
              <a:t>m</a:t>
            </a:r>
            <a:r>
              <a:rPr lang="zh-CN" altLang="en-US">
                <a:solidFill>
                  <a:schemeClr val="tx1"/>
                </a:solidFill>
                <a:latin typeface="Times New Roman" panose="02020603050405020304" charset="0"/>
                <a:ea typeface="华文楷体" panose="02010600040101010101" charset="-122"/>
                <a:cs typeface="Times New Roman" panose="02020603050405020304" charset="0"/>
              </a:rPr>
              <a:t>，给出邮票面值的最佳设计，在</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张信封上贴出从邮资</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开始，增量为</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的最大连续邮资区间。例如：当</a:t>
            </a:r>
            <a:r>
              <a:rPr lang="en-US" altLang="zh-CN">
                <a:solidFill>
                  <a:schemeClr val="tx1"/>
                </a:solidFill>
                <a:latin typeface="Times New Roman" panose="02020603050405020304" charset="0"/>
                <a:ea typeface="华文楷体" panose="02010600040101010101" charset="-122"/>
                <a:cs typeface="Times New Roman" panose="02020603050405020304" charset="0"/>
              </a:rPr>
              <a:t>n=5,m=4</a:t>
            </a:r>
            <a:r>
              <a:rPr lang="zh-CN" altLang="en-US">
                <a:solidFill>
                  <a:schemeClr val="tx1"/>
                </a:solidFill>
                <a:latin typeface="Times New Roman" panose="02020603050405020304" charset="0"/>
                <a:ea typeface="华文楷体" panose="02010600040101010101" charset="-122"/>
                <a:cs typeface="Times New Roman" panose="02020603050405020304" charset="0"/>
              </a:rPr>
              <a:t>时，面值为</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3</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11</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15</a:t>
            </a:r>
            <a:r>
              <a:rPr lang="zh-CN" altLang="en-US">
                <a:solidFill>
                  <a:schemeClr val="tx1"/>
                </a:solidFill>
                <a:latin typeface="Times New Roman" panose="02020603050405020304" charset="0"/>
                <a:ea typeface="华文楷体" panose="02010600040101010101" charset="-122"/>
                <a:cs typeface="Times New Roman" panose="02020603050405020304" charset="0"/>
              </a:rPr>
              <a:t>，</a:t>
            </a:r>
            <a:r>
              <a:rPr lang="en-US" altLang="zh-CN">
                <a:solidFill>
                  <a:schemeClr val="tx1"/>
                </a:solidFill>
                <a:latin typeface="Times New Roman" panose="02020603050405020304" charset="0"/>
                <a:ea typeface="华文楷体" panose="02010600040101010101" charset="-122"/>
                <a:cs typeface="Times New Roman" panose="02020603050405020304" charset="0"/>
              </a:rPr>
              <a:t>32</a:t>
            </a:r>
            <a:r>
              <a:rPr lang="zh-CN" altLang="en-US">
                <a:solidFill>
                  <a:schemeClr val="tx1"/>
                </a:solidFill>
                <a:latin typeface="Times New Roman" panose="02020603050405020304" charset="0"/>
                <a:ea typeface="华文楷体" panose="02010600040101010101" charset="-122"/>
                <a:cs typeface="Times New Roman" panose="02020603050405020304" charset="0"/>
              </a:rPr>
              <a:t>的</a:t>
            </a:r>
            <a:r>
              <a:rPr lang="en-US" altLang="zh-CN">
                <a:solidFill>
                  <a:schemeClr val="tx1"/>
                </a:solidFill>
                <a:latin typeface="Times New Roman" panose="02020603050405020304" charset="0"/>
                <a:ea typeface="华文楷体" panose="02010600040101010101" charset="-122"/>
                <a:cs typeface="Times New Roman" panose="02020603050405020304" charset="0"/>
              </a:rPr>
              <a:t>5</a:t>
            </a:r>
            <a:r>
              <a:rPr lang="zh-CN" altLang="en-US">
                <a:solidFill>
                  <a:schemeClr val="tx1"/>
                </a:solidFill>
                <a:latin typeface="Times New Roman" panose="02020603050405020304" charset="0"/>
                <a:ea typeface="华文楷体" panose="02010600040101010101" charset="-122"/>
                <a:cs typeface="Times New Roman" panose="02020603050405020304" charset="0"/>
              </a:rPr>
              <a:t>种邮票可以贴出邮资的最大连续区间时</a:t>
            </a:r>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到</a:t>
            </a:r>
            <a:r>
              <a:rPr lang="en-US" altLang="zh-CN">
                <a:solidFill>
                  <a:schemeClr val="tx1"/>
                </a:solidFill>
                <a:latin typeface="Times New Roman" panose="02020603050405020304" charset="0"/>
                <a:ea typeface="华文楷体" panose="02010600040101010101" charset="-122"/>
                <a:cs typeface="Times New Roman" panose="02020603050405020304" charset="0"/>
              </a:rPr>
              <a:t>70.</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算法的</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思想</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实现的</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代码</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228600" lvl="0" indent="-228600">
              <a:buFont typeface="Arial" panose="020B0604020202020204" pitchFamily="34" charset="0"/>
              <a:buChar char="●"/>
            </a:pPr>
            <a:r>
              <a:rPr lang="en-US" altLang="zh-CN">
                <a:solidFill>
                  <a:schemeClr val="tx1"/>
                </a:solidFill>
                <a:latin typeface="Times New Roman" panose="02020603050405020304" charset="0"/>
                <a:ea typeface="华文楷体" panose="02010600040101010101" charset="-122"/>
                <a:cs typeface="Times New Roman" panose="02020603050405020304" charset="0"/>
              </a:rPr>
              <a:t>7.0-1</a:t>
            </a:r>
            <a:r>
              <a:rPr lang="zh-CN" altLang="en-US">
                <a:solidFill>
                  <a:schemeClr val="tx1"/>
                </a:solidFill>
                <a:latin typeface="Times New Roman" panose="02020603050405020304" charset="0"/>
                <a:ea typeface="华文楷体" panose="02010600040101010101" charset="-122"/>
                <a:cs typeface="Times New Roman" panose="02020603050405020304" charset="0"/>
              </a:rPr>
              <a:t>背包问题，必须要用动态规划</a:t>
            </a:r>
            <a:r>
              <a:rPr lang="zh-CN" altLang="en-US">
                <a:solidFill>
                  <a:schemeClr val="tx1"/>
                </a:solidFill>
                <a:latin typeface="Times New Roman" panose="02020603050405020304" charset="0"/>
                <a:ea typeface="华文楷体" panose="02010600040101010101" charset="-122"/>
                <a:cs typeface="Times New Roman" panose="02020603050405020304" charset="0"/>
              </a:rPr>
              <a:t>思想解决</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给出算法的</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基本思想</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写出该算法，并在关键之处</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给出注释</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228600" lvl="0" indent="-228600">
              <a:buFont typeface="Arial" panose="020B0604020202020204" pitchFamily="34" charset="0"/>
              <a:buChar char="●"/>
            </a:pPr>
            <a:r>
              <a:rPr lang="en-US" altLang="zh-CN">
                <a:solidFill>
                  <a:schemeClr val="tx1"/>
                </a:solidFill>
                <a:latin typeface="Times New Roman" panose="02020603050405020304" charset="0"/>
                <a:ea typeface="华文楷体" panose="02010600040101010101" charset="-122"/>
                <a:cs typeface="Times New Roman" panose="02020603050405020304" charset="0"/>
              </a:rPr>
              <a:t>8.</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要求你用一个简单的算法写出求数组的最大</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最小值</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给出一个分治法，把数组分成两半再进行比较得出最大最小者，要求写出分治的</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时间复杂度</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写出第一小题和第二小题再一共五个元素条件下的比较次数，并</a:t>
            </a: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得出结论</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a:xfrm>
            <a:off x="70" y="70"/>
            <a:ext cx="10969200" cy="705600"/>
          </a:xfrm>
        </p:spPr>
        <p:txBody>
          <a:bodyPr/>
          <a:p>
            <a:r>
              <a:rPr lang="en-US" altLang="zh-CN">
                <a:latin typeface="Times New Roman" panose="02020603050405020304" charset="0"/>
                <a:cs typeface="Times New Roman" panose="02020603050405020304" charset="0"/>
              </a:rPr>
              <a:t>19</a:t>
            </a:r>
            <a:endParaRPr lang="en-US" altLang="zh-CN">
              <a:latin typeface="Times New Roman" panose="02020603050405020304" charset="0"/>
              <a:cs typeface="Times New Roman" panose="02020603050405020304" charset="0"/>
            </a:endParaRPr>
          </a:p>
        </p:txBody>
      </p:sp>
      <p:sp>
        <p:nvSpPr>
          <p:cNvPr id="3" name="内容占位符 2"/>
          <p:cNvSpPr>
            <a:spLocks noGrp="1"/>
          </p:cNvSpPr>
          <p:nvPr>
            <p:ph idx="1"/>
          </p:nvPr>
        </p:nvSpPr>
        <p:spPr>
          <a:xfrm>
            <a:off x="106680" y="704850"/>
            <a:ext cx="12085955" cy="6153150"/>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1.</a:t>
            </a:r>
            <a:r>
              <a:rPr lang="zh-CN" altLang="en-US">
                <a:solidFill>
                  <a:schemeClr val="tx1"/>
                </a:solidFill>
                <a:latin typeface="Times New Roman" panose="02020603050405020304" charset="0"/>
                <a:ea typeface="华文楷体" panose="02010600040101010101" charset="-122"/>
                <a:cs typeface="Times New Roman" panose="02020603050405020304" charset="0"/>
              </a:rPr>
              <a:t>给定一个字符串要求改变最少的字符使这个字符串种只有大写字母或者小写字母，如果大写字符与小写字符个数一样，就全变为</a:t>
            </a:r>
            <a:r>
              <a:rPr lang="zh-CN" altLang="en-US">
                <a:solidFill>
                  <a:schemeClr val="tx1"/>
                </a:solidFill>
                <a:latin typeface="Times New Roman" panose="02020603050405020304" charset="0"/>
                <a:ea typeface="华文楷体" panose="02010600040101010101" charset="-122"/>
                <a:cs typeface="Times New Roman" panose="02020603050405020304" charset="0"/>
              </a:rPr>
              <a:t>小写字符</a:t>
            </a:r>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endParaRPr lang="zh-CN" altLang="en-US">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写出思想</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写出代码</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p:txBody>
      </p:sp>
      <p:graphicFrame>
        <p:nvGraphicFramePr>
          <p:cNvPr id="4" name="表格 3"/>
          <p:cNvGraphicFramePr/>
          <p:nvPr>
            <p:custDataLst>
              <p:tags r:id="rId1"/>
            </p:custDataLst>
          </p:nvPr>
        </p:nvGraphicFramePr>
        <p:xfrm>
          <a:off x="1668145" y="1642745"/>
          <a:ext cx="8533765" cy="1524000"/>
        </p:xfrm>
        <a:graphic>
          <a:graphicData uri="http://schemas.openxmlformats.org/drawingml/2006/table">
            <a:tbl>
              <a:tblPr firstRow="1" bandRow="1">
                <a:tableStyleId>{5C22544A-7EE6-4342-B048-85BDC9FD1C3A}</a:tableStyleId>
              </a:tblPr>
              <a:tblGrid>
                <a:gridCol w="1588135"/>
                <a:gridCol w="4100195"/>
                <a:gridCol w="2844165"/>
              </a:tblGrid>
              <a:tr h="381000">
                <a:tc>
                  <a:txBody>
                    <a:bodyPr/>
                    <a:p>
                      <a:pPr algn="ctr">
                        <a:buNone/>
                      </a:pPr>
                      <a:endParaRPr lang="zh-CN" altLang="en-US">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zh-CN" altLang="en-US">
                          <a:latin typeface="Times New Roman" panose="02020603050405020304" charset="0"/>
                          <a:ea typeface="华文楷体" panose="02010600040101010101" charset="-122"/>
                        </a:rPr>
                        <a:t>输入样例</a:t>
                      </a:r>
                      <a:endParaRPr lang="zh-CN" altLang="en-US">
                        <a:latin typeface="Times New Roman" panose="02020603050405020304" charset="0"/>
                        <a:ea typeface="华文楷体" panose="02010600040101010101" charset="-122"/>
                      </a:endParaRPr>
                    </a:p>
                  </a:txBody>
                  <a:tcPr/>
                </a:tc>
                <a:tc>
                  <a:txBody>
                    <a:bodyPr/>
                    <a:p>
                      <a:pPr algn="ctr">
                        <a:buNone/>
                      </a:pPr>
                      <a:r>
                        <a:rPr lang="zh-CN" altLang="en-US">
                          <a:latin typeface="Times New Roman" panose="02020603050405020304" charset="0"/>
                          <a:ea typeface="华文楷体" panose="02010600040101010101" charset="-122"/>
                        </a:rPr>
                        <a:t>输出样例</a:t>
                      </a:r>
                      <a:endParaRPr lang="zh-CN" altLang="en-US">
                        <a:latin typeface="Times New Roman" panose="02020603050405020304" charset="0"/>
                        <a:ea typeface="华文楷体" panose="02010600040101010101" charset="-122"/>
                      </a:endParaRPr>
                    </a:p>
                  </a:txBody>
                  <a:tcPr/>
                </a:tc>
              </a:tr>
              <a:tr h="381000">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1</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HoUse</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house</a:t>
                      </a:r>
                      <a:endParaRPr lang="en-US" altLang="zh-CN">
                        <a:latin typeface="Times New Roman" panose="02020603050405020304" charset="0"/>
                        <a:ea typeface="华文楷体" panose="02010600040101010101" charset="-122"/>
                        <a:cs typeface="Times New Roman" panose="02020603050405020304" charset="0"/>
                      </a:endParaRPr>
                    </a:p>
                  </a:txBody>
                  <a:tcPr/>
                </a:tc>
              </a:tr>
              <a:tr h="381000">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2</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Vip</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VIP</a:t>
                      </a:r>
                      <a:endParaRPr lang="en-US" altLang="zh-CN">
                        <a:latin typeface="Times New Roman" panose="02020603050405020304" charset="0"/>
                        <a:ea typeface="华文楷体" panose="02010600040101010101" charset="-122"/>
                        <a:cs typeface="Times New Roman" panose="02020603050405020304" charset="0"/>
                      </a:endParaRPr>
                    </a:p>
                  </a:txBody>
                  <a:tcPr/>
                </a:tc>
              </a:tr>
              <a:tr h="381000">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3</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maTRIx</a:t>
                      </a:r>
                      <a:endParaRPr lang="en-US" altLang="zh-CN">
                        <a:latin typeface="Times New Roman" panose="02020603050405020304" charset="0"/>
                        <a:ea typeface="华文楷体" panose="02010600040101010101" charset="-122"/>
                        <a:cs typeface="Times New Roman" panose="02020603050405020304" charset="0"/>
                      </a:endParaRPr>
                    </a:p>
                  </a:txBody>
                  <a:tcPr/>
                </a:tc>
                <a:tc>
                  <a:txBody>
                    <a:bodyPr/>
                    <a:p>
                      <a:pPr algn="ctr">
                        <a:buNone/>
                      </a:pPr>
                      <a:r>
                        <a:rPr lang="en-US" altLang="zh-CN">
                          <a:latin typeface="Times New Roman" panose="02020603050405020304" charset="0"/>
                          <a:ea typeface="华文楷体" panose="02010600040101010101" charset="-122"/>
                          <a:cs typeface="Times New Roman" panose="02020603050405020304" charset="0"/>
                        </a:rPr>
                        <a:t>matrix</a:t>
                      </a:r>
                      <a:endParaRPr lang="en-US" altLang="zh-CN">
                        <a:latin typeface="Times New Roman" panose="02020603050405020304" charset="0"/>
                        <a:ea typeface="华文楷体" panose="02010600040101010101" charset="-122"/>
                        <a:cs typeface="Times New Roman" panose="02020603050405020304" charset="0"/>
                      </a:endParaRPr>
                    </a:p>
                  </a:txBody>
                  <a:tcPr/>
                </a:tc>
              </a:tr>
            </a:tbl>
          </a:graphicData>
        </a:graphic>
      </p:graphicFrame>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635"/>
            <a:ext cx="12192000" cy="6857365"/>
          </a:xfrm>
        </p:spPr>
        <p:txBody>
          <a:bodyPr>
            <a:noAutofit/>
          </a:bodyPr>
          <a:p>
            <a:r>
              <a:rPr lang="en-US" altLang="zh-CN" sz="1100">
                <a:solidFill>
                  <a:schemeClr val="tx1"/>
                </a:solidFill>
                <a:latin typeface="Times New Roman" panose="02020603050405020304" charset="0"/>
                <a:ea typeface="华文楷体" panose="02010600040101010101" charset="-122"/>
                <a:cs typeface="Times New Roman" panose="02020603050405020304" charset="0"/>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体育老师小明要求将自己班上的学生按顺序排队。他首先让学生按序号从小到大的顺序排成一排，学号小的排在前面，然后进行多次调整。一次调整小明可能让一位同学出队，向前或者向后移动一段距离后再插入队列。例如，下面给出了一组移动的例子，例子中学生人数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8</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人。</a:t>
            </a:r>
            <a:endParaRPr lang="zh-CN" altLang="en-US" sz="11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初始队列种学生的学号依次为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1</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4</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5</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6</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7</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8</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第一次调整，命令为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号同学向后移动</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，表示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号同学出队，向后移动</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名同学的距离，再插入到队列中，新队列种的同学学号依次为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1</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4</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5</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6</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7</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8</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第二次调整，命令为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“8</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号同学向前移动</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，表示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8</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号同学出队，向前移动</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名同学的距离，再插入到队列中，新队列中的同学学号依次为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1</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4</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5</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8</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6</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7</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第三次调整，命令为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号同学向前移动</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，表示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号同学出队，</a:t>
            </a:r>
            <a:r>
              <a:rPr lang="zh-CN" altLang="en-US" sz="1100">
                <a:solidFill>
                  <a:schemeClr val="tx1"/>
                </a:solidFill>
                <a:latin typeface="Times New Roman" panose="02020603050405020304" charset="0"/>
                <a:ea typeface="华文楷体" panose="02010600040101010101" charset="-122"/>
                <a:cs typeface="Times New Roman" panose="02020603050405020304" charset="0"/>
                <a:sym typeface="+mn-ea"/>
              </a:rPr>
              <a:t>向前移动</a:t>
            </a:r>
            <a:r>
              <a:rPr lang="en-US" altLang="zh-CN" sz="1100">
                <a:solidFill>
                  <a:schemeClr val="tx1"/>
                </a:solidFill>
                <a:latin typeface="Times New Roman" panose="02020603050405020304" charset="0"/>
                <a:ea typeface="华文楷体" panose="02010600040101010101" charset="-122"/>
                <a:cs typeface="Times New Roman" panose="02020603050405020304" charset="0"/>
                <a:sym typeface="+mn-ea"/>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sym typeface="+mn-ea"/>
              </a:rPr>
              <a:t>名同学的距离，再插入到队列中，新队列中的同学学号依次为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sym typeface="+mn-ea"/>
              </a:rPr>
              <a:t>1</a:t>
            </a:r>
            <a:r>
              <a:rPr lang="zh-CN" altLang="en-US" sz="1100">
                <a:solidFill>
                  <a:schemeClr val="tx1"/>
                </a:solidFill>
                <a:latin typeface="Times New Roman" panose="02020603050405020304" charset="0"/>
                <a:ea typeface="华文楷体" panose="02010600040101010101" charset="-122"/>
                <a:cs typeface="Times New Roman" panose="02020603050405020304" charset="0"/>
                <a:sym typeface="+mn-ea"/>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sym typeface="+mn-ea"/>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sym typeface="+mn-ea"/>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sym typeface="+mn-ea"/>
              </a:rPr>
              <a:t>4</a:t>
            </a:r>
            <a:r>
              <a:rPr lang="zh-CN" altLang="en-US" sz="1100">
                <a:solidFill>
                  <a:schemeClr val="tx1"/>
                </a:solidFill>
                <a:latin typeface="Times New Roman" panose="02020603050405020304" charset="0"/>
                <a:ea typeface="华文楷体" panose="02010600040101010101" charset="-122"/>
                <a:cs typeface="Times New Roman" panose="02020603050405020304" charset="0"/>
                <a:sym typeface="+mn-ea"/>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sym typeface="+mn-ea"/>
              </a:rPr>
              <a:t>3</a:t>
            </a:r>
            <a:r>
              <a:rPr lang="zh-CN" altLang="en-US" sz="1100">
                <a:solidFill>
                  <a:schemeClr val="tx1"/>
                </a:solidFill>
                <a:latin typeface="Times New Roman" panose="02020603050405020304" charset="0"/>
                <a:ea typeface="华文楷体" panose="02010600040101010101" charset="-122"/>
                <a:cs typeface="Times New Roman" panose="02020603050405020304" charset="0"/>
                <a:sym typeface="+mn-ea"/>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sym typeface="+mn-ea"/>
              </a:rPr>
              <a:t>5</a:t>
            </a:r>
            <a:r>
              <a:rPr lang="zh-CN" altLang="en-US" sz="1100">
                <a:solidFill>
                  <a:schemeClr val="tx1"/>
                </a:solidFill>
                <a:latin typeface="Times New Roman" panose="02020603050405020304" charset="0"/>
                <a:ea typeface="华文楷体" panose="02010600040101010101" charset="-122"/>
                <a:cs typeface="Times New Roman" panose="02020603050405020304" charset="0"/>
                <a:sym typeface="+mn-ea"/>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sym typeface="+mn-ea"/>
              </a:rPr>
              <a:t>8</a:t>
            </a:r>
            <a:r>
              <a:rPr lang="zh-CN" altLang="en-US" sz="1100">
                <a:solidFill>
                  <a:schemeClr val="tx1"/>
                </a:solidFill>
                <a:latin typeface="Times New Roman" panose="02020603050405020304" charset="0"/>
                <a:ea typeface="华文楷体" panose="02010600040101010101" charset="-122"/>
                <a:cs typeface="Times New Roman" panose="02020603050405020304" charset="0"/>
                <a:sym typeface="+mn-ea"/>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sym typeface="+mn-ea"/>
              </a:rPr>
              <a:t>6</a:t>
            </a:r>
            <a:r>
              <a:rPr lang="zh-CN" altLang="en-US" sz="1100">
                <a:solidFill>
                  <a:schemeClr val="tx1"/>
                </a:solidFill>
                <a:latin typeface="Times New Roman" panose="02020603050405020304" charset="0"/>
                <a:ea typeface="华文楷体" panose="02010600040101010101" charset="-122"/>
                <a:cs typeface="Times New Roman" panose="02020603050405020304" charset="0"/>
                <a:sym typeface="+mn-ea"/>
              </a:rPr>
              <a:t>，</a:t>
            </a:r>
            <a:r>
              <a:rPr lang="en-US" altLang="zh-CN" sz="1100">
                <a:solidFill>
                  <a:schemeClr val="tx1"/>
                </a:solidFill>
                <a:latin typeface="Times New Roman" panose="02020603050405020304" charset="0"/>
                <a:ea typeface="华文楷体" panose="02010600040101010101" charset="-122"/>
                <a:cs typeface="Times New Roman" panose="02020603050405020304" charset="0"/>
                <a:sym typeface="+mn-ea"/>
              </a:rPr>
              <a:t>7</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457200" lvl="1" indent="0">
              <a:buFont typeface="Arial" panose="020B0604020202020204" pitchFamily="34" charset="0"/>
              <a:buNone/>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小明记录了所有调整的过程，请问，最终从前向后学生的学号依次时多少？</a:t>
            </a:r>
            <a:endParaRPr lang="zh-CN" altLang="en-US" sz="1100">
              <a:solidFill>
                <a:schemeClr val="tx1"/>
              </a:solidFill>
              <a:latin typeface="Times New Roman" panose="02020603050405020304" charset="0"/>
              <a:ea typeface="华文楷体" panose="02010600040101010101" charset="-122"/>
              <a:cs typeface="Times New Roman" panose="02020603050405020304" charset="0"/>
            </a:endParaRPr>
          </a:p>
          <a:p>
            <a:pPr marL="457200" lvl="1" indent="0">
              <a:buFont typeface="Arial" panose="020B0604020202020204" pitchFamily="34" charset="0"/>
              <a:buNone/>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请特别注意，上述移动过程中所涉及的号码指的是学号，而不是在队伍中的位置。在向后移动时，移动的距离不超过对应同学后面的人数，如果向后移动的距离正好等于对应同学后面的人数，则将该同学移动到队伍的最后面。在向前移动时，移动的距离不超过对应同学前面的人数，如果超过了对应同学前面的人数则将该同学移动到队伍的最前面。</a:t>
            </a:r>
            <a:endParaRPr lang="zh-CN" altLang="en-US"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输入格式：输入的第一行包含一个整数</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n</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，表示学生的数量，学生的学号由</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1~n</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编号。第二行包含一个整数</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m</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，表示调整的次数。接下来</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m</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行，每行两个整数</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p,q</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，如果</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q</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为正，表示学号为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p</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的同学向后移动</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q</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，如果</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q</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为负，表示学号为</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p</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的同学向前移动</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-q</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a:t>
            </a:r>
            <a:endParaRPr lang="zh-CN" altLang="en-US"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输出格式：输出一行，包含</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n</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个整数，相邻两个整数之间有一个空格分隔，表示最终从前向后的学生学号。</a:t>
            </a:r>
            <a:endParaRPr lang="zh-CN" altLang="en-US"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样例输入</a:t>
            </a:r>
            <a:endParaRPr lang="zh-CN" altLang="en-US"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sz="1100">
                <a:solidFill>
                  <a:schemeClr val="tx1"/>
                </a:solidFill>
                <a:latin typeface="Times New Roman" panose="02020603050405020304" charset="0"/>
                <a:ea typeface="华文楷体" panose="02010600040101010101" charset="-122"/>
                <a:cs typeface="Times New Roman" panose="02020603050405020304" charset="0"/>
              </a:rPr>
              <a:t>8</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32</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sz="1100">
                <a:solidFill>
                  <a:schemeClr val="tx1"/>
                </a:solidFill>
                <a:latin typeface="Times New Roman" panose="02020603050405020304" charset="0"/>
                <a:ea typeface="华文楷体" panose="02010600040101010101" charset="-122"/>
                <a:cs typeface="Times New Roman" panose="02020603050405020304" charset="0"/>
              </a:rPr>
              <a:t>8-3</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sz="1100">
                <a:solidFill>
                  <a:schemeClr val="tx1"/>
                </a:solidFill>
                <a:latin typeface="Times New Roman" panose="02020603050405020304" charset="0"/>
                <a:ea typeface="华文楷体" panose="02010600040101010101" charset="-122"/>
                <a:cs typeface="Times New Roman" panose="02020603050405020304" charset="0"/>
              </a:rPr>
              <a:t>3-2</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zh-CN" altLang="en-US" sz="1100">
                <a:solidFill>
                  <a:schemeClr val="tx1"/>
                </a:solidFill>
                <a:latin typeface="Times New Roman" panose="02020603050405020304" charset="0"/>
                <a:ea typeface="华文楷体" panose="02010600040101010101" charset="-122"/>
                <a:cs typeface="Times New Roman" panose="02020603050405020304" charset="0"/>
              </a:rPr>
              <a:t>样例输出</a:t>
            </a:r>
            <a:endParaRPr lang="zh-CN" altLang="en-US"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sz="1100">
                <a:solidFill>
                  <a:schemeClr val="tx1"/>
                </a:solidFill>
                <a:latin typeface="Times New Roman" panose="02020603050405020304" charset="0"/>
                <a:ea typeface="华文楷体" panose="02010600040101010101" charset="-122"/>
                <a:cs typeface="Times New Roman" panose="02020603050405020304" charset="0"/>
              </a:rPr>
              <a:t>12435867</a:t>
            </a:r>
            <a:endParaRPr lang="en-US" altLang="zh-CN" sz="1100">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r>
              <a:rPr lang="en-US" altLang="zh-CN" sz="1100">
                <a:solidFill>
                  <a:schemeClr val="tx1"/>
                </a:solidFill>
                <a:latin typeface="Times New Roman" panose="02020603050405020304" charset="0"/>
                <a:ea typeface="华文楷体" panose="02010600040101010101" charset="-122"/>
                <a:cs typeface="Times New Roman" panose="02020603050405020304" charset="0"/>
              </a:rPr>
              <a:t>1</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）写出思想</a:t>
            </a:r>
            <a:r>
              <a:rPr lang="en-US" altLang="zh-CN" sz="1100">
                <a:solidFill>
                  <a:schemeClr val="tx1"/>
                </a:solidFill>
                <a:latin typeface="Times New Roman" panose="02020603050405020304" charset="0"/>
                <a:ea typeface="华文楷体" panose="02010600040101010101" charset="-122"/>
                <a:cs typeface="Times New Roman" panose="02020603050405020304" charset="0"/>
              </a:rPr>
              <a:t>2</a:t>
            </a:r>
            <a:r>
              <a:rPr lang="zh-CN" altLang="en-US" sz="1100">
                <a:solidFill>
                  <a:schemeClr val="tx1"/>
                </a:solidFill>
                <a:latin typeface="Times New Roman" panose="02020603050405020304" charset="0"/>
                <a:ea typeface="华文楷体" panose="02010600040101010101" charset="-122"/>
                <a:cs typeface="Times New Roman" panose="02020603050405020304" charset="0"/>
              </a:rPr>
              <a:t>）写出代码</a:t>
            </a:r>
            <a:endParaRPr lang="zh-CN" altLang="en-US" sz="1100">
              <a:solidFill>
                <a:schemeClr val="tx1"/>
              </a:solidFill>
              <a:latin typeface="Times New Roman" panose="02020603050405020304" charset="0"/>
              <a:ea typeface="华文楷体" panose="02010600040101010101" charset="-122"/>
              <a:cs typeface="Times New Roman" panose="02020603050405020304" charset="0"/>
            </a:endParaRP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0"/>
            <a:ext cx="12193270" cy="6858000"/>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3.</a:t>
            </a:r>
            <a:r>
              <a:rPr lang="zh-CN" altLang="en-US">
                <a:solidFill>
                  <a:schemeClr val="tx1"/>
                </a:solidFill>
                <a:latin typeface="Times New Roman" panose="02020603050405020304" charset="0"/>
                <a:ea typeface="华文楷体" panose="02010600040101010101" charset="-122"/>
                <a:cs typeface="Times New Roman" panose="02020603050405020304" charset="0"/>
              </a:rPr>
              <a:t>输入一串单词用空格分开，按单词在字典中的顺序对所有单词排列，不区分大小写。样例：输入：</a:t>
            </a:r>
            <a:r>
              <a:rPr lang="en-US" altLang="zh-CN">
                <a:solidFill>
                  <a:schemeClr val="tx1"/>
                </a:solidFill>
                <a:latin typeface="Times New Roman" panose="02020603050405020304" charset="0"/>
                <a:ea typeface="华文楷体" panose="02010600040101010101" charset="-122"/>
                <a:cs typeface="Times New Roman" panose="02020603050405020304" charset="0"/>
              </a:rPr>
              <a:t>ad xvzx bdskj jklds</a:t>
            </a:r>
            <a:r>
              <a:rPr lang="zh-CN" altLang="en-US">
                <a:solidFill>
                  <a:schemeClr val="tx1"/>
                </a:solidFill>
                <a:latin typeface="Times New Roman" panose="02020603050405020304" charset="0"/>
                <a:ea typeface="华文楷体" panose="02010600040101010101" charset="-122"/>
                <a:cs typeface="Times New Roman" panose="02020603050405020304" charset="0"/>
              </a:rPr>
              <a:t>。输出：</a:t>
            </a:r>
            <a:r>
              <a:rPr lang="en-US" altLang="zh-CN">
                <a:solidFill>
                  <a:schemeClr val="tx1"/>
                </a:solidFill>
                <a:latin typeface="Times New Roman" panose="02020603050405020304" charset="0"/>
                <a:ea typeface="华文楷体" panose="02010600040101010101" charset="-122"/>
                <a:cs typeface="Times New Roman" panose="02020603050405020304" charset="0"/>
              </a:rPr>
              <a:t>ad bdskj jklds xvzx</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写出算法思想</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685800" lvl="1" indent="-228600">
              <a:buFont typeface="Arial" panose="020B0604020202020204" pitchFamily="34" charset="0"/>
              <a:buChar char="●"/>
            </a:pPr>
            <a:r>
              <a:rPr lang="zh-CN" altLang="en-US" sz="1800">
                <a:solidFill>
                  <a:schemeClr val="tx1"/>
                </a:solidFill>
                <a:latin typeface="Times New Roman" panose="02020603050405020304" charset="0"/>
                <a:ea typeface="华文楷体" panose="02010600040101010101" charset="-122"/>
                <a:cs typeface="Times New Roman" panose="02020603050405020304" charset="0"/>
              </a:rPr>
              <a:t>写出程序代码</a:t>
            </a:r>
            <a:endParaRPr lang="zh-CN" altLang="en-US" sz="1800">
              <a:solidFill>
                <a:schemeClr val="tx1"/>
              </a:solidFill>
              <a:latin typeface="Times New Roman" panose="02020603050405020304" charset="0"/>
              <a:ea typeface="华文楷体" panose="02010600040101010101" charset="-122"/>
              <a:cs typeface="Times New Roman" panose="02020603050405020304" charset="0"/>
            </a:endParaRPr>
          </a:p>
          <a:p>
            <a:pPr marL="228600" lvl="0" indent="-228600">
              <a:buFont typeface="Arial" panose="020B0604020202020204" pitchFamily="34" charset="0"/>
              <a:buChar char="●"/>
            </a:pPr>
            <a:r>
              <a:rPr lang="en-US" altLang="zh-CN">
                <a:solidFill>
                  <a:schemeClr val="tx1"/>
                </a:solidFill>
                <a:latin typeface="Times New Roman" panose="02020603050405020304" charset="0"/>
                <a:ea typeface="华文楷体" panose="02010600040101010101" charset="-122"/>
                <a:cs typeface="Times New Roman" panose="02020603050405020304" charset="0"/>
              </a:rPr>
              <a:t>4.高速公路问题：假设有 N 个城市，每条公路可以连接两个城市。目前原有的公路有 m 条，但是不能实现所有城市间的连通，因此需要修建公路，在费用最低的原则下，实现 N 个城市的连通。修路的费用与公路的长短是成正比的。描述算法思想并设计算法。</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lvl="0" indent="0">
              <a:buFont typeface="Arial" panose="020B0604020202020204" pitchFamily="34" charse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635"/>
            <a:ext cx="12193270" cy="6857365"/>
          </a:xfrm>
        </p:spPr>
        <p:txBody>
          <a:bodyPr>
            <a:normAutofit fontScale="50000"/>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5.Dr.Kong 设计的机器人卡多掌握了加减法运算以后，最近又学会了一些简单的函数求值，比如，它知道函数 min(20,23)的值是 20 ，add(10,98) 的值是 108 等等。经过训练，Dr.Kong 设计的机器人卡多甚至会计算一种嵌套的更复杂的表达式。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假设表达式可以简单定义为:</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1.一个正的十进制数 x 是一个表达式。</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2.如果 x 和 y 是表达式，则函数 min(x,y )也是表达式,其值为 x,y 中的最小数。</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3.如果 x 和 y 是表达式，则函数 max(x,y )也是表达式,其值为 x,y 中的最大数。4．如果 x 和 y 是表达式，则 函数 add(x,y )也是表达式,其值为 x,y 之和。</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例如， 表达式 max(add(1,2),7) 的值为 7。</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请你编写程序，对于给定的一组表达式，帮助 Dr.Kong 算出正确答案，以便校对卡多计算的正误。</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输入</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第一行： N 表示要计算的表达式个数 （1≤ N ≤ 10） 接下来有 N 行， 每行是一个字符串，表示待求值的表达式（表达式中不会有多余的空格，每行不超过300 个字符，表达式中出现的十进制数都不超过 1000。）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输出</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输出有 N 行，每一行对应一个表达式的值。样例输入</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3</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add(1,2) max(1,999)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add(min(1,1000),add(100,99))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样例输出</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3</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999</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200</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（1）写出设计思想</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（2）写出程序代码</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635"/>
            <a:ext cx="12192000" cy="6857365"/>
          </a:xfrm>
        </p:spPr>
        <p:txBody>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6.有一个矩阵 map，它每个格子有一个权值。从左上角的格子开始每次只能向右或者向下走， 最后到达右下角的位置，路径上所有的数字累加起来就是路径和。返回所有的路径中最小的路径和。</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给定一个矩阵 map 及它的行数 n 和列数 m，请返回最小路径和。</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（1）描述算法思想</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（2）写出程序代码</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p:txBody>
      </p:sp>
      <p:graphicFrame>
        <p:nvGraphicFramePr>
          <p:cNvPr id="6" name="表格 5"/>
          <p:cNvGraphicFramePr/>
          <p:nvPr>
            <p:custDataLst>
              <p:tags r:id="rId1"/>
            </p:custDataLst>
          </p:nvPr>
        </p:nvGraphicFramePr>
        <p:xfrm>
          <a:off x="2406650" y="1358900"/>
          <a:ext cx="4699000" cy="3583940"/>
        </p:xfrm>
        <a:graphic>
          <a:graphicData uri="http://schemas.openxmlformats.org/drawingml/2006/table">
            <a:tbl>
              <a:tblPr firstRow="1" bandRow="1">
                <a:tableStyleId>{5C22544A-7EE6-4342-B048-85BDC9FD1C3A}</a:tableStyleId>
              </a:tblPr>
              <a:tblGrid>
                <a:gridCol w="1174750"/>
                <a:gridCol w="1174750"/>
                <a:gridCol w="1174750"/>
                <a:gridCol w="1174750"/>
              </a:tblGrid>
              <a:tr h="895985">
                <a:tc>
                  <a:txBody>
                    <a:bodyPr/>
                    <a:p>
                      <a:pPr algn="ctr">
                        <a:buNone/>
                      </a:pPr>
                      <a:r>
                        <a:rPr lang="en-US" altLang="zh-CN">
                          <a:solidFill>
                            <a:schemeClr val="tx1"/>
                          </a:solidFill>
                          <a:latin typeface="Times New Roman" panose="02020603050405020304" charset="0"/>
                          <a:cs typeface="Times New Roman" panose="02020603050405020304" charset="0"/>
                        </a:rPr>
                        <a:t>1</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2</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3</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4</a:t>
                      </a:r>
                      <a:endParaRPr lang="en-US" altLang="zh-CN">
                        <a:solidFill>
                          <a:schemeClr val="tx1"/>
                        </a:solidFill>
                        <a:latin typeface="Times New Roman" panose="02020603050405020304" charset="0"/>
                        <a:cs typeface="Times New Roman" panose="02020603050405020304" charset="0"/>
                      </a:endParaRPr>
                    </a:p>
                  </a:txBody>
                  <a:tcPr/>
                </a:tc>
              </a:tr>
              <a:tr h="895985">
                <a:tc>
                  <a:txBody>
                    <a:bodyPr/>
                    <a:p>
                      <a:pPr algn="ctr">
                        <a:buNone/>
                      </a:pPr>
                      <a:r>
                        <a:rPr lang="en-US" altLang="zh-CN">
                          <a:solidFill>
                            <a:schemeClr val="tx1"/>
                          </a:solidFill>
                          <a:latin typeface="Times New Roman" panose="02020603050405020304" charset="0"/>
                          <a:cs typeface="Times New Roman" panose="02020603050405020304" charset="0"/>
                        </a:rPr>
                        <a:t>4</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8</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3</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2</a:t>
                      </a:r>
                      <a:endParaRPr lang="en-US" altLang="zh-CN">
                        <a:solidFill>
                          <a:schemeClr val="tx1"/>
                        </a:solidFill>
                        <a:latin typeface="Times New Roman" panose="02020603050405020304" charset="0"/>
                        <a:cs typeface="Times New Roman" panose="02020603050405020304" charset="0"/>
                      </a:endParaRPr>
                    </a:p>
                  </a:txBody>
                  <a:tcPr/>
                </a:tc>
              </a:tr>
              <a:tr h="895985">
                <a:tc>
                  <a:txBody>
                    <a:bodyPr/>
                    <a:p>
                      <a:pPr algn="ctr">
                        <a:buNone/>
                      </a:pPr>
                      <a:r>
                        <a:rPr lang="en-US" altLang="zh-CN">
                          <a:solidFill>
                            <a:schemeClr val="tx1"/>
                          </a:solidFill>
                          <a:latin typeface="Times New Roman" panose="02020603050405020304" charset="0"/>
                          <a:cs typeface="Times New Roman" panose="02020603050405020304" charset="0"/>
                        </a:rPr>
                        <a:t>6</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1</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4</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5</a:t>
                      </a:r>
                      <a:endParaRPr lang="en-US" altLang="zh-CN">
                        <a:solidFill>
                          <a:schemeClr val="tx1"/>
                        </a:solidFill>
                        <a:latin typeface="Times New Roman" panose="02020603050405020304" charset="0"/>
                        <a:cs typeface="Times New Roman" panose="02020603050405020304" charset="0"/>
                      </a:endParaRPr>
                    </a:p>
                  </a:txBody>
                  <a:tcPr/>
                </a:tc>
              </a:tr>
              <a:tr h="895985">
                <a:tc>
                  <a:txBody>
                    <a:bodyPr/>
                    <a:p>
                      <a:pPr algn="ctr">
                        <a:buNone/>
                      </a:pPr>
                      <a:r>
                        <a:rPr lang="en-US" altLang="zh-CN">
                          <a:solidFill>
                            <a:schemeClr val="tx1"/>
                          </a:solidFill>
                          <a:latin typeface="Times New Roman" panose="02020603050405020304" charset="0"/>
                          <a:cs typeface="Times New Roman" panose="02020603050405020304" charset="0"/>
                        </a:rPr>
                        <a:t>7</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3</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7</a:t>
                      </a:r>
                      <a:endParaRPr lang="en-US" altLang="zh-CN">
                        <a:solidFill>
                          <a:schemeClr val="tx1"/>
                        </a:solidFill>
                        <a:latin typeface="Times New Roman" panose="02020603050405020304" charset="0"/>
                        <a:cs typeface="Times New Roman" panose="02020603050405020304" charset="0"/>
                      </a:endParaRPr>
                    </a:p>
                  </a:txBody>
                  <a:tcPr/>
                </a:tc>
                <a:tc>
                  <a:txBody>
                    <a:bodyPr/>
                    <a:p>
                      <a:pPr algn="ctr">
                        <a:buNone/>
                      </a:pPr>
                      <a:r>
                        <a:rPr lang="en-US" altLang="zh-CN">
                          <a:solidFill>
                            <a:schemeClr val="tx1"/>
                          </a:solidFill>
                          <a:latin typeface="Times New Roman" panose="02020603050405020304" charset="0"/>
                          <a:cs typeface="Times New Roman" panose="02020603050405020304" charset="0"/>
                        </a:rPr>
                        <a:t>8</a:t>
                      </a:r>
                      <a:endParaRPr lang="en-US" altLang="zh-CN">
                        <a:solidFill>
                          <a:schemeClr val="tx1"/>
                        </a:solidFill>
                        <a:latin typeface="Times New Roman" panose="02020603050405020304" charset="0"/>
                        <a:cs typeface="Times New Roman" panose="02020603050405020304" charset="0"/>
                      </a:endParaRPr>
                    </a:p>
                  </a:txBody>
                  <a:tcPr/>
                </a:tc>
              </a:tr>
            </a:tbl>
          </a:graphicData>
        </a:graphic>
      </p:graphicFrame>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idx="1"/>
          </p:nvPr>
        </p:nvSpPr>
        <p:spPr>
          <a:xfrm>
            <a:off x="635" y="0"/>
            <a:ext cx="12192000" cy="6857365"/>
          </a:xfrm>
        </p:spPr>
        <p:txBody>
          <a:bodyPr>
            <a:normAutofit fontScale="50000"/>
          </a:bodyPr>
          <a:p>
            <a:r>
              <a:rPr lang="en-US" altLang="zh-CN">
                <a:solidFill>
                  <a:schemeClr val="tx1"/>
                </a:solidFill>
                <a:latin typeface="Times New Roman" panose="02020603050405020304" charset="0"/>
                <a:ea typeface="华文楷体" panose="02010600040101010101" charset="-122"/>
                <a:cs typeface="Times New Roman" panose="02020603050405020304" charset="0"/>
              </a:rPr>
              <a:t>7.有一间长方形的房子，地上铺了红色、黑色两种颜色的正方形瓷砖。你站在其中一块黑色的瓷砖上，只能向相邻的黑色瓷砖移动。请写一个程序，计算你总共能够到达多少块黑色的瓷砖。</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Input</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包括多个数据集合。每个数据集合的第一行是两个整数 W 和 H，分别表示 x 方向和 y 方向瓷砖的数量。W 和 H 都不超过 20。在接下来的 H 行中，每行包括W 个字符。每个字符表示一块瓷砖的颜色，规则如下‘A’：黑色的瓷砖；‘#’： 白 色 的 瓷 砖 ；                                  ‘@’：黑色的瓷砖，并且你站在这块瓷砖上。该字符在每个数据集合中唯一出现一次。</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Output</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对每个数据集合，分别输出一行，显示你从初始位置出发能到达的瓷砖数(记数时包括初始位置的瓷砖)。</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输入</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6 9</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AAAA#A</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AAAAA#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AAAAAA</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AAAAAA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AAAAAA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AAAAAA </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AAAAAA</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#@AAA#</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A#AA#A</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   输出45</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（1）写出算法思想；</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a:p>
            <a:pPr marL="0" indent="0">
              <a:buNone/>
            </a:pPr>
            <a:r>
              <a:rPr lang="en-US" altLang="zh-CN">
                <a:solidFill>
                  <a:schemeClr val="tx1"/>
                </a:solidFill>
                <a:latin typeface="Times New Roman" panose="02020603050405020304" charset="0"/>
                <a:ea typeface="华文楷体" panose="02010600040101010101" charset="-122"/>
                <a:cs typeface="Times New Roman" panose="02020603050405020304" charset="0"/>
              </a:rPr>
              <a:t>（2）写出程序代码.</a:t>
            </a:r>
            <a:endParaRPr lang="en-US" altLang="zh-CN">
              <a:solidFill>
                <a:schemeClr val="tx1"/>
              </a:solidFill>
              <a:latin typeface="Times New Roman" panose="02020603050405020304" charset="0"/>
              <a:ea typeface="华文楷体" panose="02010600040101010101" charset="-122"/>
              <a:cs typeface="Times New Roman" panose="02020603050405020304" charset="0"/>
            </a:endParaRPr>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176"/>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176"/>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ISCONTENTSTITLE" val="0"/>
  <p:tag name="KSO_WM_UNIT_ISNUMDGMTITLE" val="0"/>
  <p:tag name="KSO_WM_UNIT_PRESET_TEXT" val="空白演示"/>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176_1*a*1"/>
  <p:tag name="KSO_WM_TEMPLATE_CATEGORY" val="custom"/>
  <p:tag name="KSO_WM_TEMPLATE_INDEX" val="20205176"/>
  <p:tag name="KSO_WM_UNIT_LAYERLEVEL" val="1"/>
  <p:tag name="KSO_WM_TAG_VERSION" val="1.0"/>
  <p:tag name="KSO_WM_BEAUTIFY_FLAG" val="#wm#"/>
</p:tagLst>
</file>

<file path=ppt/tags/tag64.xml><?xml version="1.0" encoding="utf-8"?>
<p:tagLst xmlns:p="http://schemas.openxmlformats.org/presentationml/2006/main">
  <p:tag name="KSO_WM_SLIDE_ID" val="custom20205176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176"/>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p="http://schemas.openxmlformats.org/presentationml/2006/main">
  <p:tag name="KSO_WM_BEAUTIFY_FLAG" val="#wm#"/>
  <p:tag name="KSO_WM_TEMPLATE_CATEGORY" val="custom"/>
  <p:tag name="KSO_WM_TEMPLATE_INDEX" val="20205176"/>
</p:tagLst>
</file>

<file path=ppt/tags/tag66.xml><?xml version="1.0" encoding="utf-8"?>
<p:tagLst xmlns:p="http://schemas.openxmlformats.org/presentationml/2006/main">
  <p:tag name="KSO_WM_BEAUTIFY_FLAG" val="#wm#"/>
  <p:tag name="KSO_WM_TEMPLATE_CATEGORY" val="custom"/>
  <p:tag name="KSO_WM_TEMPLATE_INDEX" val="20205176"/>
</p:tagLst>
</file>

<file path=ppt/tags/tag67.xml><?xml version="1.0" encoding="utf-8"?>
<p:tagLst xmlns:p="http://schemas.openxmlformats.org/presentationml/2006/main">
  <p:tag name="KSO_WM_UNIT_TABLE_BEAUTIFY" val="smartTable{3981c7e6-9e4b-4364-87f0-fa46fc696b59}"/>
</p:tagLst>
</file>

<file path=ppt/tags/tag68.xml><?xml version="1.0" encoding="utf-8"?>
<p:tagLst xmlns:p="http://schemas.openxmlformats.org/presentationml/2006/main">
  <p:tag name="KSO_WM_BEAUTIFY_FLAG" val="#wm#"/>
  <p:tag name="KSO_WM_TEMPLATE_CATEGORY" val="custom"/>
  <p:tag name="KSO_WM_TEMPLATE_INDEX" val="20205176"/>
</p:tagLst>
</file>

<file path=ppt/tags/tag69.xml><?xml version="1.0" encoding="utf-8"?>
<p:tagLst xmlns:p="http://schemas.openxmlformats.org/presentationml/2006/main">
  <p:tag name="KSO_WM_BEAUTIFY_FLAG" val="#wm#"/>
  <p:tag name="KSO_WM_TEMPLATE_CATEGORY" val="custom"/>
  <p:tag name="KSO_WM_TEMPLATE_INDEX" val="20205176"/>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176"/>
</p:tagLst>
</file>

<file path=ppt/tags/tag71.xml><?xml version="1.0" encoding="utf-8"?>
<p:tagLst xmlns:p="http://schemas.openxmlformats.org/presentationml/2006/main">
  <p:tag name="KSO_WM_BEAUTIFY_FLAG" val="#wm#"/>
  <p:tag name="KSO_WM_TEMPLATE_CATEGORY" val="custom"/>
  <p:tag name="KSO_WM_TEMPLATE_INDEX" val="20205176"/>
</p:tagLst>
</file>

<file path=ppt/tags/tag72.xml><?xml version="1.0" encoding="utf-8"?>
<p:tagLst xmlns:p="http://schemas.openxmlformats.org/presentationml/2006/main">
  <p:tag name="KSO_WM_UNIT_TABLE_BEAUTIFY" val="smartTable{45f8aff8-be3e-4988-afb7-b20ac67d4dfe}"/>
  <p:tag name="TABLE_ENDDRAG_ORIGIN_RECT" val="369*282"/>
  <p:tag name="TABLE_ENDDRAG_RECT" val="144*210*369*282"/>
</p:tagLst>
</file>

<file path=ppt/tags/tag73.xml><?xml version="1.0" encoding="utf-8"?>
<p:tagLst xmlns:p="http://schemas.openxmlformats.org/presentationml/2006/main">
  <p:tag name="KSO_WM_BEAUTIFY_FLAG" val="#wm#"/>
  <p:tag name="KSO_WM_TEMPLATE_CATEGORY" val="custom"/>
  <p:tag name="KSO_WM_TEMPLATE_INDEX" val="20205176"/>
</p:tagLst>
</file>

<file path=ppt/tags/tag74.xml><?xml version="1.0" encoding="utf-8"?>
<p:tagLst xmlns:p="http://schemas.openxmlformats.org/presentationml/2006/main">
  <p:tag name="KSO_WM_BEAUTIFY_FLAG" val="#wm#"/>
  <p:tag name="KSO_WM_TEMPLATE_CATEGORY" val="custom"/>
  <p:tag name="KSO_WM_TEMPLATE_INDEX" val="20205176"/>
</p:tagLst>
</file>

<file path=ppt/tags/tag75.xml><?xml version="1.0" encoding="utf-8"?>
<p:tagLst xmlns:p="http://schemas.openxmlformats.org/presentationml/2006/main">
  <p:tag name="KSO_WM_BEAUTIFY_FLAG" val="#wm#"/>
  <p:tag name="KSO_WM_TEMPLATE_CATEGORY" val="custom"/>
  <p:tag name="KSO_WM_TEMPLATE_INDEX" val="20205176"/>
</p:tagLst>
</file>

<file path=ppt/tags/tag76.xml><?xml version="1.0" encoding="utf-8"?>
<p:tagLst xmlns:p="http://schemas.openxmlformats.org/presentationml/2006/main">
  <p:tag name="KSO_WM_BEAUTIFY_FLAG" val="#wm#"/>
  <p:tag name="KSO_WM_TEMPLATE_CATEGORY" val="custom"/>
  <p:tag name="KSO_WM_TEMPLATE_INDEX" val="20205176"/>
</p:tagLst>
</file>

<file path=ppt/tags/tag77.xml><?xml version="1.0" encoding="utf-8"?>
<p:tagLst xmlns:p="http://schemas.openxmlformats.org/presentationml/2006/main">
  <p:tag name="KSO_WM_BEAUTIFY_FLAG" val="#wm#"/>
  <p:tag name="KSO_WM_TEMPLATE_CATEGORY" val="custom"/>
  <p:tag name="KSO_WM_TEMPLATE_INDEX" val="20205176"/>
</p:tagLst>
</file>

<file path=ppt/tags/tag78.xml><?xml version="1.0" encoding="utf-8"?>
<p:tagLst xmlns:p="http://schemas.openxmlformats.org/presentationml/2006/main">
  <p:tag name="KSO_WM_BEAUTIFY_FLAG" val="#wm#"/>
  <p:tag name="KSO_WM_TEMPLATE_CATEGORY" val="custom"/>
  <p:tag name="KSO_WM_TEMPLATE_INDEX" val="20205176"/>
</p:tagLst>
</file>

<file path=ppt/tags/tag79.xml><?xml version="1.0" encoding="utf-8"?>
<p:tagLst xmlns:p="http://schemas.openxmlformats.org/presentationml/2006/main">
  <p:tag name="KSO_WM_UNIT_TABLE_BEAUTIFY" val="smartTable{62f12e88-2c91-4064-a208-d2c1a9427edc}"/>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wm#"/>
  <p:tag name="KSO_WM_TEMPLATE_CATEGORY" val="custom"/>
  <p:tag name="KSO_WM_TEMPLATE_INDEX" val="20205176"/>
</p:tagLst>
</file>

<file path=ppt/tags/tag81.xml><?xml version="1.0" encoding="utf-8"?>
<p:tagLst xmlns:p="http://schemas.openxmlformats.org/presentationml/2006/main">
  <p:tag name="KSO_WM_BEAUTIFY_FLAG" val="#wm#"/>
  <p:tag name="KSO_WM_TEMPLATE_CATEGORY" val="custom"/>
  <p:tag name="KSO_WM_TEMPLATE_INDEX" val="20205176"/>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4196</Words>
  <Application>WPS 演示</Application>
  <PresentationFormat>宽屏</PresentationFormat>
  <Paragraphs>269</Paragraphs>
  <Slides>15</Slides>
  <Notes>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Arial</vt:lpstr>
      <vt:lpstr>宋体</vt:lpstr>
      <vt:lpstr>Wingdings</vt:lpstr>
      <vt:lpstr>微软雅黑</vt:lpstr>
      <vt:lpstr>Wingdings</vt:lpstr>
      <vt:lpstr>Times New Roman</vt:lpstr>
      <vt:lpstr>华文楷体</vt:lpstr>
      <vt:lpstr>Arial Unicode MS</vt:lpstr>
      <vt:lpstr>Calibri</vt:lpstr>
      <vt:lpstr>Office 主题​​</vt:lpstr>
      <vt:lpstr>18-20真题</vt:lpstr>
      <vt:lpstr>18</vt:lpstr>
      <vt:lpstr>PowerPoint 演示文稿</vt:lpstr>
      <vt:lpstr>19</vt:lpstr>
      <vt:lpstr>PowerPoint 演示文稿</vt:lpstr>
      <vt:lpstr>PowerPoint 演示文稿</vt:lpstr>
      <vt:lpstr>PowerPoint 演示文稿</vt:lpstr>
      <vt:lpstr>PowerPoint 演示文稿</vt:lpstr>
      <vt:lpstr>PowerPoint 演示文稿</vt:lpstr>
      <vt:lpstr>PowerPoint 演示文稿</vt:lpstr>
      <vt:lpstr>20</vt:lpstr>
      <vt:lpstr>PowerPoint 演示文稿</vt:lpstr>
      <vt:lpstr>PowerPoint 演示文稿</vt:lpstr>
      <vt:lpstr>PowerPoint 演示文稿</vt:lpstr>
      <vt:lpstr>21</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hlw</cp:lastModifiedBy>
  <cp:revision>175</cp:revision>
  <dcterms:created xsi:type="dcterms:W3CDTF">2019-06-19T02:08:00Z</dcterms:created>
  <dcterms:modified xsi:type="dcterms:W3CDTF">2021-08-11T12:15:17Z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2052-11.1.0.10700</vt:lpwstr>
  </property>
  <property fmtid="{D5CDD505-2E9C-101B-9397-08002B2CF9AE}" pid="3" name="ICV">
    <vt:lpwstr>B3A6A27C038D417189C2CDD466CC7697</vt:lpwstr>
  </property>
</Properties>
</file>